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815" r:id="rId2"/>
    <p:sldMasterId id="2147483827" r:id="rId3"/>
    <p:sldMasterId id="2147483839" r:id="rId4"/>
  </p:sldMasterIdLst>
  <p:notesMasterIdLst>
    <p:notesMasterId r:id="rId46"/>
  </p:notesMasterIdLst>
  <p:handoutMasterIdLst>
    <p:handoutMasterId r:id="rId47"/>
  </p:handoutMasterIdLst>
  <p:sldIdLst>
    <p:sldId id="256" r:id="rId5"/>
    <p:sldId id="319" r:id="rId6"/>
    <p:sldId id="322" r:id="rId7"/>
    <p:sldId id="318" r:id="rId8"/>
    <p:sldId id="320" r:id="rId9"/>
    <p:sldId id="321" r:id="rId10"/>
    <p:sldId id="304" r:id="rId11"/>
    <p:sldId id="323" r:id="rId12"/>
    <p:sldId id="324" r:id="rId13"/>
    <p:sldId id="325" r:id="rId14"/>
    <p:sldId id="326" r:id="rId15"/>
    <p:sldId id="317" r:id="rId16"/>
    <p:sldId id="264" r:id="rId17"/>
    <p:sldId id="301" r:id="rId18"/>
    <p:sldId id="305" r:id="rId19"/>
    <p:sldId id="315" r:id="rId20"/>
    <p:sldId id="327" r:id="rId21"/>
    <p:sldId id="328" r:id="rId22"/>
    <p:sldId id="329" r:id="rId23"/>
    <p:sldId id="314" r:id="rId24"/>
    <p:sldId id="307" r:id="rId25"/>
    <p:sldId id="330" r:id="rId26"/>
    <p:sldId id="331" r:id="rId27"/>
    <p:sldId id="333" r:id="rId28"/>
    <p:sldId id="332" r:id="rId29"/>
    <p:sldId id="334" r:id="rId30"/>
    <p:sldId id="335" r:id="rId31"/>
    <p:sldId id="336" r:id="rId32"/>
    <p:sldId id="338" r:id="rId33"/>
    <p:sldId id="346" r:id="rId34"/>
    <p:sldId id="339" r:id="rId35"/>
    <p:sldId id="340" r:id="rId36"/>
    <p:sldId id="341" r:id="rId37"/>
    <p:sldId id="345" r:id="rId38"/>
    <p:sldId id="343" r:id="rId39"/>
    <p:sldId id="344" r:id="rId40"/>
    <p:sldId id="347" r:id="rId41"/>
    <p:sldId id="349" r:id="rId42"/>
    <p:sldId id="350" r:id="rId43"/>
    <p:sldId id="351" r:id="rId44"/>
    <p:sldId id="352" r:id="rId4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65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252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\Desktop\wykresy%20do%20prez\Oleac\Oleac%20IL8%20wyk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\Desktop\wykresy%20do%20prez\Oleac\Oleac%20tnf%20wykr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prstClr val="black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Arkusz2!$C$3:$C$28</c:f>
                <c:numCache>
                  <c:formatCode>General</c:formatCode>
                  <c:ptCount val="26"/>
                  <c:pt idx="0">
                    <c:v>4.9522364052487662</c:v>
                  </c:pt>
                  <c:pt idx="1">
                    <c:v>10.234587713244364</c:v>
                  </c:pt>
                  <c:pt idx="3">
                    <c:v>8.1136233625801761</c:v>
                  </c:pt>
                  <c:pt idx="4">
                    <c:v>9.7659008935152247</c:v>
                  </c:pt>
                  <c:pt idx="5">
                    <c:v>4.8265051948288864</c:v>
                  </c:pt>
                  <c:pt idx="7">
                    <c:v>16.306278279928129</c:v>
                  </c:pt>
                  <c:pt idx="8">
                    <c:v>4.6900520281573375</c:v>
                  </c:pt>
                  <c:pt idx="9">
                    <c:v>5.1191835737116982</c:v>
                  </c:pt>
                  <c:pt idx="11">
                    <c:v>9.9432423480785719</c:v>
                  </c:pt>
                  <c:pt idx="12">
                    <c:v>10.568743439668182</c:v>
                  </c:pt>
                  <c:pt idx="13">
                    <c:v>8.7058735890904</c:v>
                  </c:pt>
                  <c:pt idx="15">
                    <c:v>0.68275254217370296</c:v>
                  </c:pt>
                  <c:pt idx="16">
                    <c:v>6.3322941843263534</c:v>
                  </c:pt>
                  <c:pt idx="17">
                    <c:v>12.973796772524631</c:v>
                  </c:pt>
                  <c:pt idx="19">
                    <c:v>9.5013546350250166</c:v>
                  </c:pt>
                  <c:pt idx="20">
                    <c:v>12.482170872142834</c:v>
                  </c:pt>
                  <c:pt idx="21">
                    <c:v>19.358199018392892</c:v>
                  </c:pt>
                  <c:pt idx="23">
                    <c:v>3.5720612348314877</c:v>
                  </c:pt>
                  <c:pt idx="24">
                    <c:v>6.0602693652845545</c:v>
                  </c:pt>
                  <c:pt idx="25">
                    <c:v>3.5082688972690623</c:v>
                  </c:pt>
                </c:numCache>
              </c:numRef>
            </c:plus>
            <c:minus>
              <c:numRef>
                <c:f>Arkusz2!$C$3:$C$28</c:f>
                <c:numCache>
                  <c:formatCode>General</c:formatCode>
                  <c:ptCount val="26"/>
                  <c:pt idx="0">
                    <c:v>4.9522364052487662</c:v>
                  </c:pt>
                  <c:pt idx="1">
                    <c:v>10.234587713244364</c:v>
                  </c:pt>
                  <c:pt idx="3">
                    <c:v>8.1136233625801761</c:v>
                  </c:pt>
                  <c:pt idx="4">
                    <c:v>9.7659008935152247</c:v>
                  </c:pt>
                  <c:pt idx="5">
                    <c:v>4.8265051948288864</c:v>
                  </c:pt>
                  <c:pt idx="7">
                    <c:v>16.306278279928129</c:v>
                  </c:pt>
                  <c:pt idx="8">
                    <c:v>4.6900520281573375</c:v>
                  </c:pt>
                  <c:pt idx="9">
                    <c:v>5.1191835737116982</c:v>
                  </c:pt>
                  <c:pt idx="11">
                    <c:v>9.9432423480785719</c:v>
                  </c:pt>
                  <c:pt idx="12">
                    <c:v>10.568743439668182</c:v>
                  </c:pt>
                  <c:pt idx="13">
                    <c:v>8.7058735890904</c:v>
                  </c:pt>
                  <c:pt idx="15">
                    <c:v>0.68275254217370296</c:v>
                  </c:pt>
                  <c:pt idx="16">
                    <c:v>6.3322941843263534</c:v>
                  </c:pt>
                  <c:pt idx="17">
                    <c:v>12.973796772524631</c:v>
                  </c:pt>
                  <c:pt idx="19">
                    <c:v>9.5013546350250166</c:v>
                  </c:pt>
                  <c:pt idx="20">
                    <c:v>12.482170872142834</c:v>
                  </c:pt>
                  <c:pt idx="21">
                    <c:v>19.358199018392892</c:v>
                  </c:pt>
                  <c:pt idx="23">
                    <c:v>3.5720612348314877</c:v>
                  </c:pt>
                  <c:pt idx="24">
                    <c:v>6.0602693652845545</c:v>
                  </c:pt>
                  <c:pt idx="25">
                    <c:v>3.5082688972690623</c:v>
                  </c:pt>
                </c:numCache>
              </c:numRef>
            </c:minus>
          </c:errBars>
          <c:cat>
            <c:strRef>
              <c:f>Arkusz2!$A$3:$A$28</c:f>
              <c:strCache>
                <c:ptCount val="26"/>
                <c:pt idx="0">
                  <c:v>K nst</c:v>
                </c:pt>
                <c:pt idx="1">
                  <c:v>K st</c:v>
                </c:pt>
                <c:pt idx="3">
                  <c:v>Oli L 25</c:v>
                </c:pt>
                <c:pt idx="4">
                  <c:v>Oli L 50</c:v>
                </c:pt>
                <c:pt idx="5">
                  <c:v>Oli L 100</c:v>
                </c:pt>
                <c:pt idx="7">
                  <c:v>Lig L 25</c:v>
                </c:pt>
                <c:pt idx="8">
                  <c:v>Lig L 50</c:v>
                </c:pt>
                <c:pt idx="9">
                  <c:v>Lig L 100</c:v>
                </c:pt>
                <c:pt idx="11">
                  <c:v>For L 25</c:v>
                </c:pt>
                <c:pt idx="12">
                  <c:v>For L 50 </c:v>
                </c:pt>
                <c:pt idx="13">
                  <c:v>For L 100</c:v>
                </c:pt>
                <c:pt idx="15">
                  <c:v>For K 25</c:v>
                </c:pt>
                <c:pt idx="16">
                  <c:v>For K 50</c:v>
                </c:pt>
                <c:pt idx="17">
                  <c:v>For K 100</c:v>
                </c:pt>
                <c:pt idx="19">
                  <c:v>Lil L 25</c:v>
                </c:pt>
                <c:pt idx="20">
                  <c:v>Lil L 50</c:v>
                </c:pt>
                <c:pt idx="21">
                  <c:v>Lil L 100</c:v>
                </c:pt>
                <c:pt idx="23">
                  <c:v>Lil K 25</c:v>
                </c:pt>
                <c:pt idx="24">
                  <c:v>Lil K 50</c:v>
                </c:pt>
                <c:pt idx="25">
                  <c:v>Lil K 100</c:v>
                </c:pt>
              </c:strCache>
            </c:strRef>
          </c:cat>
          <c:val>
            <c:numRef>
              <c:f>Arkusz2!$B$3:$B$28</c:f>
              <c:numCache>
                <c:formatCode>General</c:formatCode>
                <c:ptCount val="26"/>
                <c:pt idx="0">
                  <c:v>16.410794598079313</c:v>
                </c:pt>
                <c:pt idx="1">
                  <c:v>100.93132549223799</c:v>
                </c:pt>
                <c:pt idx="3">
                  <c:v>66.830747130950584</c:v>
                </c:pt>
                <c:pt idx="4">
                  <c:v>65.857208738591325</c:v>
                </c:pt>
                <c:pt idx="5">
                  <c:v>62.997817304017154</c:v>
                </c:pt>
                <c:pt idx="7">
                  <c:v>82.461646569495826</c:v>
                </c:pt>
                <c:pt idx="8">
                  <c:v>76.179512368757358</c:v>
                </c:pt>
                <c:pt idx="9">
                  <c:v>52.223701343681974</c:v>
                </c:pt>
                <c:pt idx="11">
                  <c:v>97.334840270447557</c:v>
                </c:pt>
                <c:pt idx="12">
                  <c:v>77.120003913214958</c:v>
                </c:pt>
                <c:pt idx="13">
                  <c:v>81.446238683890627</c:v>
                </c:pt>
                <c:pt idx="15">
                  <c:v>87.926478248780796</c:v>
                </c:pt>
                <c:pt idx="16">
                  <c:v>60.56856273444977</c:v>
                </c:pt>
                <c:pt idx="17">
                  <c:v>55.643534700587509</c:v>
                </c:pt>
                <c:pt idx="19">
                  <c:v>61.517999294906048</c:v>
                </c:pt>
                <c:pt idx="20">
                  <c:v>73.454913144329623</c:v>
                </c:pt>
                <c:pt idx="21">
                  <c:v>56.671161551734293</c:v>
                </c:pt>
                <c:pt idx="23">
                  <c:v>58.775940076568929</c:v>
                </c:pt>
                <c:pt idx="24">
                  <c:v>46.319905836119965</c:v>
                </c:pt>
                <c:pt idx="25">
                  <c:v>38.853090851699591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96120832"/>
        <c:axId val="96122752"/>
      </c:barChart>
      <c:catAx>
        <c:axId val="96120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err="1" smtClean="0"/>
                  <a:t>Concentration</a:t>
                </a:r>
                <a:r>
                  <a:rPr lang="pl-PL" baseline="0" dirty="0" smtClean="0"/>
                  <a:t> </a:t>
                </a:r>
                <a:r>
                  <a:rPr lang="en-US" dirty="0" smtClean="0"/>
                  <a:t>[</a:t>
                </a:r>
                <a:r>
                  <a:rPr lang="el-GR" dirty="0"/>
                  <a:t>μ</a:t>
                </a:r>
                <a:r>
                  <a:rPr lang="en-US" dirty="0"/>
                  <a:t>g/</a:t>
                </a:r>
                <a:r>
                  <a:rPr lang="en-US" dirty="0" err="1"/>
                  <a:t>mL</a:t>
                </a:r>
                <a:r>
                  <a:rPr lang="en-US" dirty="0"/>
                  <a:t>]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6122752"/>
        <c:crosses val="autoZero"/>
        <c:auto val="1"/>
        <c:lblAlgn val="ctr"/>
        <c:lblOffset val="100"/>
        <c:noMultiLvlLbl val="0"/>
      </c:catAx>
      <c:valAx>
        <c:axId val="96122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 smtClean="0"/>
                  <a:t>IL-8 </a:t>
                </a:r>
                <a:r>
                  <a:rPr lang="pl-PL" dirty="0" err="1" smtClean="0"/>
                  <a:t>production</a:t>
                </a:r>
                <a:r>
                  <a:rPr lang="pl-PL" dirty="0" smtClean="0"/>
                  <a:t> [%]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12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prstClr val="black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 w="15875">
                <a:solidFill>
                  <a:prstClr val="black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Arkusz2!$C$1:$C$26</c:f>
                <c:numCache>
                  <c:formatCode>General</c:formatCode>
                  <c:ptCount val="26"/>
                  <c:pt idx="0">
                    <c:v>2.9937460033728134</c:v>
                  </c:pt>
                  <c:pt idx="1">
                    <c:v>12.143185512130501</c:v>
                  </c:pt>
                  <c:pt idx="3">
                    <c:v>5.6635341771734877</c:v>
                  </c:pt>
                  <c:pt idx="4">
                    <c:v>15.889570401232769</c:v>
                  </c:pt>
                  <c:pt idx="5">
                    <c:v>3.615358483931852</c:v>
                  </c:pt>
                  <c:pt idx="7">
                    <c:v>1.8861897872026026</c:v>
                  </c:pt>
                  <c:pt idx="8">
                    <c:v>9.1868027659859202</c:v>
                  </c:pt>
                  <c:pt idx="9">
                    <c:v>23.824599600156876</c:v>
                  </c:pt>
                  <c:pt idx="11">
                    <c:v>16.93400318041979</c:v>
                  </c:pt>
                  <c:pt idx="12">
                    <c:v>3.2873067265046445</c:v>
                  </c:pt>
                  <c:pt idx="13">
                    <c:v>12.612342792427929</c:v>
                  </c:pt>
                  <c:pt idx="15">
                    <c:v>6.1905802016929279</c:v>
                  </c:pt>
                  <c:pt idx="16">
                    <c:v>2.8124993825301532</c:v>
                  </c:pt>
                  <c:pt idx="17">
                    <c:v>13.987682965852771</c:v>
                  </c:pt>
                  <c:pt idx="19">
                    <c:v>2.9576432642025487</c:v>
                  </c:pt>
                  <c:pt idx="20">
                    <c:v>3.4043583092036065</c:v>
                  </c:pt>
                  <c:pt idx="21">
                    <c:v>8.9667904415659248</c:v>
                  </c:pt>
                  <c:pt idx="23">
                    <c:v>6.2143082628412101</c:v>
                  </c:pt>
                  <c:pt idx="24">
                    <c:v>7.3131530421465474</c:v>
                  </c:pt>
                  <c:pt idx="25">
                    <c:v>6.7605130354476888</c:v>
                  </c:pt>
                </c:numCache>
              </c:numRef>
            </c:plus>
            <c:minus>
              <c:numRef>
                <c:f>Arkusz2!$C$1:$C$26</c:f>
                <c:numCache>
                  <c:formatCode>General</c:formatCode>
                  <c:ptCount val="26"/>
                  <c:pt idx="0">
                    <c:v>2.9937460033728134</c:v>
                  </c:pt>
                  <c:pt idx="1">
                    <c:v>12.143185512130501</c:v>
                  </c:pt>
                  <c:pt idx="3">
                    <c:v>5.6635341771734877</c:v>
                  </c:pt>
                  <c:pt idx="4">
                    <c:v>15.889570401232769</c:v>
                  </c:pt>
                  <c:pt idx="5">
                    <c:v>3.615358483931852</c:v>
                  </c:pt>
                  <c:pt idx="7">
                    <c:v>1.8861897872026026</c:v>
                  </c:pt>
                  <c:pt idx="8">
                    <c:v>9.1868027659859202</c:v>
                  </c:pt>
                  <c:pt idx="9">
                    <c:v>23.824599600156876</c:v>
                  </c:pt>
                  <c:pt idx="11">
                    <c:v>16.93400318041979</c:v>
                  </c:pt>
                  <c:pt idx="12">
                    <c:v>3.2873067265046445</c:v>
                  </c:pt>
                  <c:pt idx="13">
                    <c:v>12.612342792427929</c:v>
                  </c:pt>
                  <c:pt idx="15">
                    <c:v>6.1905802016929279</c:v>
                  </c:pt>
                  <c:pt idx="16">
                    <c:v>2.8124993825301532</c:v>
                  </c:pt>
                  <c:pt idx="17">
                    <c:v>13.987682965852771</c:v>
                  </c:pt>
                  <c:pt idx="19">
                    <c:v>2.9576432642025487</c:v>
                  </c:pt>
                  <c:pt idx="20">
                    <c:v>3.4043583092036065</c:v>
                  </c:pt>
                  <c:pt idx="21">
                    <c:v>8.9667904415659248</c:v>
                  </c:pt>
                  <c:pt idx="23">
                    <c:v>6.2143082628412101</c:v>
                  </c:pt>
                  <c:pt idx="24">
                    <c:v>7.3131530421465474</c:v>
                  </c:pt>
                  <c:pt idx="25">
                    <c:v>6.7605130354476888</c:v>
                  </c:pt>
                </c:numCache>
              </c:numRef>
            </c:minus>
          </c:errBars>
          <c:cat>
            <c:strRef>
              <c:f>Arkusz2!$A$1:$A$26</c:f>
              <c:strCache>
                <c:ptCount val="26"/>
                <c:pt idx="0">
                  <c:v>K nst</c:v>
                </c:pt>
                <c:pt idx="1">
                  <c:v>K st</c:v>
                </c:pt>
                <c:pt idx="3">
                  <c:v>Oli L 25</c:v>
                </c:pt>
                <c:pt idx="4">
                  <c:v>Oli L 50</c:v>
                </c:pt>
                <c:pt idx="5">
                  <c:v>Oli L 100</c:v>
                </c:pt>
                <c:pt idx="7">
                  <c:v>Lig L 25</c:v>
                </c:pt>
                <c:pt idx="8">
                  <c:v>Lig L 50</c:v>
                </c:pt>
                <c:pt idx="9">
                  <c:v>Lig L 100</c:v>
                </c:pt>
                <c:pt idx="11">
                  <c:v>For L 25</c:v>
                </c:pt>
                <c:pt idx="12">
                  <c:v>For L 50 </c:v>
                </c:pt>
                <c:pt idx="13">
                  <c:v>For L 100</c:v>
                </c:pt>
                <c:pt idx="15">
                  <c:v>For K 25</c:v>
                </c:pt>
                <c:pt idx="16">
                  <c:v>For K 50</c:v>
                </c:pt>
                <c:pt idx="17">
                  <c:v>For K 100</c:v>
                </c:pt>
                <c:pt idx="19">
                  <c:v>Lil L 25</c:v>
                </c:pt>
                <c:pt idx="20">
                  <c:v>Lil L 50</c:v>
                </c:pt>
                <c:pt idx="21">
                  <c:v>Lil L 100</c:v>
                </c:pt>
                <c:pt idx="23">
                  <c:v>Lil K 25</c:v>
                </c:pt>
                <c:pt idx="24">
                  <c:v>Lil K 50</c:v>
                </c:pt>
                <c:pt idx="25">
                  <c:v>Lil K 100</c:v>
                </c:pt>
              </c:strCache>
            </c:strRef>
          </c:cat>
          <c:val>
            <c:numRef>
              <c:f>Arkusz2!$B$1:$B$26</c:f>
              <c:numCache>
                <c:formatCode>General</c:formatCode>
                <c:ptCount val="26"/>
                <c:pt idx="0">
                  <c:v>4.1791307903349564</c:v>
                </c:pt>
                <c:pt idx="1">
                  <c:v>100</c:v>
                </c:pt>
                <c:pt idx="3">
                  <c:v>106.69461209819892</c:v>
                </c:pt>
                <c:pt idx="4">
                  <c:v>97.687688970536641</c:v>
                </c:pt>
                <c:pt idx="5">
                  <c:v>90.234537414303503</c:v>
                </c:pt>
                <c:pt idx="7">
                  <c:v>113.84583530147432</c:v>
                </c:pt>
                <c:pt idx="8">
                  <c:v>114.36426746704375</c:v>
                </c:pt>
                <c:pt idx="9">
                  <c:v>52.067728658824159</c:v>
                </c:pt>
                <c:pt idx="11">
                  <c:v>71.373330809576444</c:v>
                </c:pt>
                <c:pt idx="12">
                  <c:v>79.650139536379641</c:v>
                </c:pt>
                <c:pt idx="13">
                  <c:v>40.687768414594402</c:v>
                </c:pt>
                <c:pt idx="15">
                  <c:v>96.255089563259759</c:v>
                </c:pt>
                <c:pt idx="16">
                  <c:v>84.499658349317741</c:v>
                </c:pt>
                <c:pt idx="17">
                  <c:v>94.012684848212999</c:v>
                </c:pt>
                <c:pt idx="19">
                  <c:v>104.59208065543558</c:v>
                </c:pt>
                <c:pt idx="20">
                  <c:v>114.83791197681749</c:v>
                </c:pt>
                <c:pt idx="21">
                  <c:v>98.933313526972626</c:v>
                </c:pt>
                <c:pt idx="23">
                  <c:v>110.15703789079373</c:v>
                </c:pt>
                <c:pt idx="24">
                  <c:v>101.57696208883925</c:v>
                </c:pt>
                <c:pt idx="25">
                  <c:v>97.550872989504597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115458816"/>
        <c:axId val="115460736"/>
      </c:barChart>
      <c:catAx>
        <c:axId val="115458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err="1" smtClean="0"/>
                  <a:t>Concentration</a:t>
                </a:r>
                <a:r>
                  <a:rPr lang="en-US" dirty="0" smtClean="0"/>
                  <a:t> </a:t>
                </a:r>
                <a:r>
                  <a:rPr lang="en-US" dirty="0"/>
                  <a:t>[</a:t>
                </a:r>
                <a:r>
                  <a:rPr lang="el-GR" dirty="0"/>
                  <a:t>μ</a:t>
                </a:r>
                <a:r>
                  <a:rPr lang="en-US" dirty="0"/>
                  <a:t>g/</a:t>
                </a:r>
                <a:r>
                  <a:rPr lang="en-US" dirty="0" err="1"/>
                  <a:t>mL</a:t>
                </a:r>
                <a:r>
                  <a:rPr lang="en-US" dirty="0"/>
                  <a:t>]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5460736"/>
        <c:crosses val="autoZero"/>
        <c:auto val="1"/>
        <c:lblAlgn val="ctr"/>
        <c:lblOffset val="100"/>
        <c:noMultiLvlLbl val="0"/>
      </c:catAx>
      <c:valAx>
        <c:axId val="115460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 </a:t>
                </a:r>
                <a:r>
                  <a:rPr lang="en-US" dirty="0"/>
                  <a:t>TNF-</a:t>
                </a:r>
                <a:r>
                  <a:rPr lang="el-GR" dirty="0" smtClean="0"/>
                  <a:t>α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production</a:t>
                </a:r>
                <a:r>
                  <a:rPr lang="el-GR" dirty="0" smtClean="0"/>
                  <a:t> </a:t>
                </a:r>
                <a:r>
                  <a:rPr lang="el-GR" dirty="0"/>
                  <a:t>[%]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458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1400"/>
              <a:t>IL-8 release</a:t>
            </a:r>
          </a:p>
        </c:rich>
      </c:tx>
      <c:layout>
        <c:manualLayout>
          <c:xMode val="edge"/>
          <c:yMode val="edge"/>
          <c:x val="0.44377777777777777"/>
          <c:y val="4.629629629629629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775240594925634"/>
          <c:y val="7.9178331875182265E-2"/>
          <c:w val="0.82446981627296589"/>
          <c:h val="0.7344480898221055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związki!$E$55:$AB$55</c:f>
                <c:numCache>
                  <c:formatCode>General</c:formatCode>
                  <c:ptCount val="24"/>
                  <c:pt idx="0">
                    <c:v>3.8617929054319355</c:v>
                  </c:pt>
                  <c:pt idx="1">
                    <c:v>21.473582078282355</c:v>
                  </c:pt>
                  <c:pt idx="2">
                    <c:v>27.775150764667348</c:v>
                  </c:pt>
                  <c:pt idx="3">
                    <c:v>18.999868420596972</c:v>
                  </c:pt>
                  <c:pt idx="4">
                    <c:v>18.448554595595489</c:v>
                  </c:pt>
                  <c:pt idx="5">
                    <c:v>17.817145300711566</c:v>
                  </c:pt>
                  <c:pt idx="6">
                    <c:v>11.234025695775079</c:v>
                  </c:pt>
                  <c:pt idx="7">
                    <c:v>11.275785264598357</c:v>
                  </c:pt>
                  <c:pt idx="8">
                    <c:v>7.113601994301713</c:v>
                  </c:pt>
                  <c:pt idx="9">
                    <c:v>10.98696197014136</c:v>
                  </c:pt>
                  <c:pt idx="10">
                    <c:v>8.0806352885566159</c:v>
                  </c:pt>
                  <c:pt idx="11">
                    <c:v>11.832546922225413</c:v>
                  </c:pt>
                  <c:pt idx="12">
                    <c:v>8.8583294136084128</c:v>
                  </c:pt>
                  <c:pt idx="13">
                    <c:v>8.2042671823874915</c:v>
                  </c:pt>
                  <c:pt idx="14">
                    <c:v>9.8269612122296905</c:v>
                  </c:pt>
                  <c:pt idx="15">
                    <c:v>24.647717947104155</c:v>
                  </c:pt>
                  <c:pt idx="16">
                    <c:v>31.069170142334585</c:v>
                  </c:pt>
                  <c:pt idx="17">
                    <c:v>20.407596624786592</c:v>
                  </c:pt>
                  <c:pt idx="18">
                    <c:v>18.834631223714837</c:v>
                  </c:pt>
                  <c:pt idx="19">
                    <c:v>37.009503284066575</c:v>
                  </c:pt>
                  <c:pt idx="20">
                    <c:v>1.1573925439609218</c:v>
                  </c:pt>
                  <c:pt idx="21">
                    <c:v>9.1449470868015332</c:v>
                  </c:pt>
                  <c:pt idx="22">
                    <c:v>9.1666005584107495</c:v>
                  </c:pt>
                  <c:pt idx="23">
                    <c:v>2.9943783522739613</c:v>
                  </c:pt>
                </c:numCache>
              </c:numRef>
            </c:plus>
          </c:errBars>
          <c:cat>
            <c:strRef>
              <c:f>związki!$E$36:$AB$36</c:f>
              <c:strCache>
                <c:ptCount val="24"/>
                <c:pt idx="0">
                  <c:v>nst</c:v>
                </c:pt>
                <c:pt idx="1">
                  <c:v>st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19</c:v>
                </c:pt>
                <c:pt idx="15">
                  <c:v>37</c:v>
                </c:pt>
                <c:pt idx="16">
                  <c:v>39</c:v>
                </c:pt>
                <c:pt idx="17">
                  <c:v>45</c:v>
                </c:pt>
                <c:pt idx="18">
                  <c:v>52</c:v>
                </c:pt>
                <c:pt idx="19">
                  <c:v>54</c:v>
                </c:pt>
                <c:pt idx="20">
                  <c:v>55</c:v>
                </c:pt>
                <c:pt idx="21">
                  <c:v>56</c:v>
                </c:pt>
                <c:pt idx="22">
                  <c:v>58</c:v>
                </c:pt>
                <c:pt idx="23">
                  <c:v>62</c:v>
                </c:pt>
              </c:strCache>
            </c:strRef>
          </c:cat>
          <c:val>
            <c:numRef>
              <c:f>związki!$E$54:$AB$54</c:f>
              <c:numCache>
                <c:formatCode>0.0</c:formatCode>
                <c:ptCount val="24"/>
                <c:pt idx="0">
                  <c:v>6.4700000000000006</c:v>
                </c:pt>
                <c:pt idx="1">
                  <c:v>99.938461538461539</c:v>
                </c:pt>
                <c:pt idx="2">
                  <c:v>81.749999999999986</c:v>
                </c:pt>
                <c:pt idx="3">
                  <c:v>68.300000000000011</c:v>
                </c:pt>
                <c:pt idx="4">
                  <c:v>56.924999999999997</c:v>
                </c:pt>
                <c:pt idx="5">
                  <c:v>54.266666666666659</c:v>
                </c:pt>
                <c:pt idx="6">
                  <c:v>68.649999999999991</c:v>
                </c:pt>
                <c:pt idx="7">
                  <c:v>70.666666666666671</c:v>
                </c:pt>
                <c:pt idx="8">
                  <c:v>67.55</c:v>
                </c:pt>
                <c:pt idx="9">
                  <c:v>51.400000000000006</c:v>
                </c:pt>
                <c:pt idx="10">
                  <c:v>59.95</c:v>
                </c:pt>
                <c:pt idx="11">
                  <c:v>53.625</c:v>
                </c:pt>
                <c:pt idx="12">
                  <c:v>52.4</c:v>
                </c:pt>
                <c:pt idx="13">
                  <c:v>37.65</c:v>
                </c:pt>
                <c:pt idx="14">
                  <c:v>42.625</c:v>
                </c:pt>
                <c:pt idx="15">
                  <c:v>77.100000000000009</c:v>
                </c:pt>
                <c:pt idx="16">
                  <c:v>74.733333333333334</c:v>
                </c:pt>
                <c:pt idx="17">
                  <c:v>81.2</c:v>
                </c:pt>
                <c:pt idx="18">
                  <c:v>74.166666666666671</c:v>
                </c:pt>
                <c:pt idx="19">
                  <c:v>82.533333333333331</c:v>
                </c:pt>
                <c:pt idx="20">
                  <c:v>106.53847947008059</c:v>
                </c:pt>
                <c:pt idx="21">
                  <c:v>82.939593575606182</c:v>
                </c:pt>
                <c:pt idx="22">
                  <c:v>90.90973660379062</c:v>
                </c:pt>
                <c:pt idx="23">
                  <c:v>97.37922264526425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657152"/>
        <c:axId val="68659072"/>
      </c:barChart>
      <c:catAx>
        <c:axId val="68657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compounds 50 µM</a:t>
                </a:r>
              </a:p>
            </c:rich>
          </c:tx>
          <c:layout>
            <c:manualLayout>
              <c:xMode val="edge"/>
              <c:yMode val="edge"/>
              <c:x val="0.45337598425196851"/>
              <c:y val="0.911087780694079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659072"/>
        <c:crosses val="autoZero"/>
        <c:auto val="1"/>
        <c:lblAlgn val="ctr"/>
        <c:lblOffset val="100"/>
        <c:noMultiLvlLbl val="0"/>
      </c:catAx>
      <c:valAx>
        <c:axId val="686590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production [%]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61425342665500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686571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6D566-CC46-4E97-8A49-926E966B8B7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B83CDD8-737A-4B37-B569-020DA39D3893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400" u="sng" dirty="0" err="1" smtClean="0">
              <a:solidFill>
                <a:schemeClr val="tx1"/>
              </a:solidFill>
            </a:rPr>
            <a:t>Olea</a:t>
          </a:r>
          <a:r>
            <a:rPr lang="pl-PL" sz="2400" u="sng" dirty="0" smtClean="0">
              <a:solidFill>
                <a:schemeClr val="tx1"/>
              </a:solidFill>
            </a:rPr>
            <a:t> </a:t>
          </a:r>
          <a:r>
            <a:rPr lang="pl-PL" sz="2400" u="sng" dirty="0" err="1" smtClean="0">
              <a:solidFill>
                <a:schemeClr val="tx1"/>
              </a:solidFill>
            </a:rPr>
            <a:t>leaves</a:t>
          </a:r>
          <a:endParaRPr lang="pl-PL" sz="2400" u="sng" dirty="0" smtClean="0">
            <a:solidFill>
              <a:schemeClr val="tx1"/>
            </a:solidFill>
          </a:endParaRPr>
        </a:p>
        <a:p>
          <a:r>
            <a:rPr lang="pl-PL" sz="2000" dirty="0" err="1" smtClean="0">
              <a:solidFill>
                <a:schemeClr val="tx1"/>
              </a:solidFill>
            </a:rPr>
            <a:t>Olea</a:t>
          </a:r>
          <a:r>
            <a:rPr lang="pl-PL" sz="2000" dirty="0" smtClean="0">
              <a:solidFill>
                <a:schemeClr val="tx1"/>
              </a:solidFill>
            </a:rPr>
            <a:t> </a:t>
          </a:r>
          <a:r>
            <a:rPr lang="pl-PL" sz="2000" dirty="0" err="1" smtClean="0">
              <a:solidFill>
                <a:schemeClr val="tx1"/>
              </a:solidFill>
            </a:rPr>
            <a:t>europaea</a:t>
          </a:r>
          <a:endParaRPr lang="pl-PL" sz="2000" dirty="0">
            <a:solidFill>
              <a:schemeClr val="tx1"/>
            </a:solidFill>
          </a:endParaRPr>
        </a:p>
      </dgm:t>
    </dgm:pt>
    <dgm:pt modelId="{831C25B7-9FD3-464C-82B0-398F34260C65}" type="parTrans" cxnId="{99DCD081-C012-4A89-BB0A-B27647AA581B}">
      <dgm:prSet/>
      <dgm:spPr/>
      <dgm:t>
        <a:bodyPr/>
        <a:lstStyle/>
        <a:p>
          <a:endParaRPr lang="pl-PL"/>
        </a:p>
      </dgm:t>
    </dgm:pt>
    <dgm:pt modelId="{E4E97AC5-751A-493B-8FE8-0054D6615AEF}" type="sibTrans" cxnId="{99DCD081-C012-4A89-BB0A-B27647AA581B}">
      <dgm:prSet/>
      <dgm:spPr/>
      <dgm:t>
        <a:bodyPr/>
        <a:lstStyle/>
        <a:p>
          <a:endParaRPr lang="pl-PL"/>
        </a:p>
      </dgm:t>
    </dgm:pt>
    <dgm:pt modelId="{E58E1305-86EF-4BC6-9243-2291049893BF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60% </a:t>
          </a:r>
          <a:r>
            <a:rPr lang="pl-PL" sz="2400" dirty="0" err="1" smtClean="0">
              <a:solidFill>
                <a:schemeClr val="tx1"/>
              </a:solidFill>
            </a:rPr>
            <a:t>Ethanol</a:t>
          </a:r>
          <a:r>
            <a:rPr lang="pl-PL" sz="2400" dirty="0" smtClean="0">
              <a:solidFill>
                <a:schemeClr val="tx1"/>
              </a:solidFill>
            </a:rPr>
            <a:t>  </a:t>
          </a:r>
          <a:r>
            <a:rPr lang="pl-PL" sz="2400" dirty="0" err="1" smtClean="0">
              <a:solidFill>
                <a:schemeClr val="tx1"/>
              </a:solidFill>
            </a:rPr>
            <a:t>Extract</a:t>
          </a:r>
          <a:r>
            <a:rPr lang="pl-PL" sz="2400" dirty="0" smtClean="0">
              <a:solidFill>
                <a:schemeClr val="tx1"/>
              </a:solidFill>
            </a:rPr>
            <a:t> </a:t>
          </a:r>
          <a:endParaRPr lang="pl-PL" sz="2400" dirty="0">
            <a:solidFill>
              <a:schemeClr val="tx1"/>
            </a:solidFill>
          </a:endParaRPr>
        </a:p>
      </dgm:t>
    </dgm:pt>
    <dgm:pt modelId="{7BAC383E-6488-4A88-A615-0274AA3D7FF1}" type="parTrans" cxnId="{DB74AA77-D503-4F2B-BA9A-4BE731EFE490}">
      <dgm:prSet/>
      <dgm:spPr/>
      <dgm:t>
        <a:bodyPr/>
        <a:lstStyle/>
        <a:p>
          <a:endParaRPr lang="pl-PL"/>
        </a:p>
      </dgm:t>
    </dgm:pt>
    <dgm:pt modelId="{A8A20D0C-FD7B-47EA-9B2F-F778A64B8A08}" type="sibTrans" cxnId="{DB74AA77-D503-4F2B-BA9A-4BE731EFE490}">
      <dgm:prSet/>
      <dgm:spPr/>
      <dgm:t>
        <a:bodyPr/>
        <a:lstStyle/>
        <a:p>
          <a:endParaRPr lang="pl-PL"/>
        </a:p>
      </dgm:t>
    </dgm:pt>
    <dgm:pt modelId="{ACD76EAF-5B3A-420F-BC08-1DA66EEE36EF}" type="pres">
      <dgm:prSet presAssocID="{58F6D566-CC46-4E97-8A49-926E966B8B75}" presName="linearFlow" presStyleCnt="0">
        <dgm:presLayoutVars>
          <dgm:resizeHandles val="exact"/>
        </dgm:presLayoutVars>
      </dgm:prSet>
      <dgm:spPr/>
    </dgm:pt>
    <dgm:pt modelId="{D01C9C8C-C071-444D-B641-AFBBDBC6348A}" type="pres">
      <dgm:prSet presAssocID="{9B83CDD8-737A-4B37-B569-020DA39D3893}" presName="node" presStyleLbl="node1" presStyleIdx="0" presStyleCnt="2" custLinFactNeighborX="-165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CA3308-8987-4953-A5E4-13D04D626A37}" type="pres">
      <dgm:prSet presAssocID="{E4E97AC5-751A-493B-8FE8-0054D6615AEF}" presName="sibTrans" presStyleLbl="sibTrans2D1" presStyleIdx="0" presStyleCnt="1"/>
      <dgm:spPr/>
      <dgm:t>
        <a:bodyPr/>
        <a:lstStyle/>
        <a:p>
          <a:endParaRPr lang="pl-PL"/>
        </a:p>
      </dgm:t>
    </dgm:pt>
    <dgm:pt modelId="{2B9643FE-47BB-4BFA-AE46-78E738FBF61F}" type="pres">
      <dgm:prSet presAssocID="{E4E97AC5-751A-493B-8FE8-0054D6615AEF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0C7025B9-CBC9-448A-8B34-F0A616A151C7}" type="pres">
      <dgm:prSet presAssocID="{E58E1305-86EF-4BC6-9243-2291049893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DCD081-C012-4A89-BB0A-B27647AA581B}" srcId="{58F6D566-CC46-4E97-8A49-926E966B8B75}" destId="{9B83CDD8-737A-4B37-B569-020DA39D3893}" srcOrd="0" destOrd="0" parTransId="{831C25B7-9FD3-464C-82B0-398F34260C65}" sibTransId="{E4E97AC5-751A-493B-8FE8-0054D6615AEF}"/>
    <dgm:cxn modelId="{77989F83-C186-480E-AB28-A8292AA0DAB1}" type="presOf" srcId="{58F6D566-CC46-4E97-8A49-926E966B8B75}" destId="{ACD76EAF-5B3A-420F-BC08-1DA66EEE36EF}" srcOrd="0" destOrd="0" presId="urn:microsoft.com/office/officeart/2005/8/layout/process2"/>
    <dgm:cxn modelId="{2F13D1CF-9071-4057-B5F7-ECA58B43D0E1}" type="presOf" srcId="{E58E1305-86EF-4BC6-9243-2291049893BF}" destId="{0C7025B9-CBC9-448A-8B34-F0A616A151C7}" srcOrd="0" destOrd="0" presId="urn:microsoft.com/office/officeart/2005/8/layout/process2"/>
    <dgm:cxn modelId="{DB74AA77-D503-4F2B-BA9A-4BE731EFE490}" srcId="{58F6D566-CC46-4E97-8A49-926E966B8B75}" destId="{E58E1305-86EF-4BC6-9243-2291049893BF}" srcOrd="1" destOrd="0" parTransId="{7BAC383E-6488-4A88-A615-0274AA3D7FF1}" sibTransId="{A8A20D0C-FD7B-47EA-9B2F-F778A64B8A08}"/>
    <dgm:cxn modelId="{AFD82282-C671-4EDC-B252-E554C14E43AA}" type="presOf" srcId="{9B83CDD8-737A-4B37-B569-020DA39D3893}" destId="{D01C9C8C-C071-444D-B641-AFBBDBC6348A}" srcOrd="0" destOrd="0" presId="urn:microsoft.com/office/officeart/2005/8/layout/process2"/>
    <dgm:cxn modelId="{5CF5CD6C-D20C-4516-B103-FE0786996EE6}" type="presOf" srcId="{E4E97AC5-751A-493B-8FE8-0054D6615AEF}" destId="{1ECA3308-8987-4953-A5E4-13D04D626A37}" srcOrd="0" destOrd="0" presId="urn:microsoft.com/office/officeart/2005/8/layout/process2"/>
    <dgm:cxn modelId="{AF9ABF1A-05C4-4199-8323-C1A9B36A3539}" type="presOf" srcId="{E4E97AC5-751A-493B-8FE8-0054D6615AEF}" destId="{2B9643FE-47BB-4BFA-AE46-78E738FBF61F}" srcOrd="1" destOrd="0" presId="urn:microsoft.com/office/officeart/2005/8/layout/process2"/>
    <dgm:cxn modelId="{93739D9F-9C6C-485E-82DF-E0F13FFAB2E2}" type="presParOf" srcId="{ACD76EAF-5B3A-420F-BC08-1DA66EEE36EF}" destId="{D01C9C8C-C071-444D-B641-AFBBDBC6348A}" srcOrd="0" destOrd="0" presId="urn:microsoft.com/office/officeart/2005/8/layout/process2"/>
    <dgm:cxn modelId="{E05DF8A0-E538-49CD-A55F-FED176773AAB}" type="presParOf" srcId="{ACD76EAF-5B3A-420F-BC08-1DA66EEE36EF}" destId="{1ECA3308-8987-4953-A5E4-13D04D626A37}" srcOrd="1" destOrd="0" presId="urn:microsoft.com/office/officeart/2005/8/layout/process2"/>
    <dgm:cxn modelId="{54CF77B4-4680-402F-8F03-AF64BB4AC87F}" type="presParOf" srcId="{1ECA3308-8987-4953-A5E4-13D04D626A37}" destId="{2B9643FE-47BB-4BFA-AE46-78E738FBF61F}" srcOrd="0" destOrd="0" presId="urn:microsoft.com/office/officeart/2005/8/layout/process2"/>
    <dgm:cxn modelId="{7AA5A7A5-E22F-4D97-B40F-A27D5D437C30}" type="presParOf" srcId="{ACD76EAF-5B3A-420F-BC08-1DA66EEE36EF}" destId="{0C7025B9-CBC9-448A-8B34-F0A616A151C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6D566-CC46-4E97-8A49-926E966B8B7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B83CDD8-737A-4B37-B569-020DA39D3893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400" u="sng" dirty="0" err="1" smtClean="0">
              <a:solidFill>
                <a:schemeClr val="tx1"/>
              </a:solidFill>
            </a:rPr>
            <a:t>Ligustrum</a:t>
          </a:r>
          <a:r>
            <a:rPr lang="pl-PL" sz="2400" u="sng" dirty="0" smtClean="0">
              <a:solidFill>
                <a:schemeClr val="tx1"/>
              </a:solidFill>
            </a:rPr>
            <a:t> </a:t>
          </a:r>
          <a:r>
            <a:rPr lang="pl-PL" sz="2400" u="sng" dirty="0" err="1" smtClean="0">
              <a:solidFill>
                <a:schemeClr val="tx1"/>
              </a:solidFill>
            </a:rPr>
            <a:t>leaves</a:t>
          </a:r>
          <a:endParaRPr lang="pl-PL" sz="2400" u="sng" dirty="0" smtClean="0">
            <a:solidFill>
              <a:schemeClr val="tx1"/>
            </a:solidFill>
          </a:endParaRPr>
        </a:p>
        <a:p>
          <a:r>
            <a:rPr lang="pl-PL" sz="2000" dirty="0" err="1" smtClean="0">
              <a:solidFill>
                <a:schemeClr val="tx1"/>
              </a:solidFill>
            </a:rPr>
            <a:t>Ligustrum</a:t>
          </a:r>
          <a:r>
            <a:rPr lang="pl-PL" sz="2000" dirty="0" smtClean="0">
              <a:solidFill>
                <a:schemeClr val="tx1"/>
              </a:solidFill>
            </a:rPr>
            <a:t> </a:t>
          </a:r>
          <a:r>
            <a:rPr lang="pl-PL" sz="2000" dirty="0" err="1" smtClean="0">
              <a:solidFill>
                <a:schemeClr val="tx1"/>
              </a:solidFill>
            </a:rPr>
            <a:t>vulgare</a:t>
          </a:r>
          <a:endParaRPr lang="pl-PL" sz="2000" dirty="0">
            <a:solidFill>
              <a:schemeClr val="tx1"/>
            </a:solidFill>
          </a:endParaRPr>
        </a:p>
      </dgm:t>
    </dgm:pt>
    <dgm:pt modelId="{831C25B7-9FD3-464C-82B0-398F34260C65}" type="parTrans" cxnId="{99DCD081-C012-4A89-BB0A-B27647AA581B}">
      <dgm:prSet/>
      <dgm:spPr/>
      <dgm:t>
        <a:bodyPr/>
        <a:lstStyle/>
        <a:p>
          <a:endParaRPr lang="pl-PL"/>
        </a:p>
      </dgm:t>
    </dgm:pt>
    <dgm:pt modelId="{E4E97AC5-751A-493B-8FE8-0054D6615AEF}" type="sibTrans" cxnId="{99DCD081-C012-4A89-BB0A-B27647AA581B}">
      <dgm:prSet/>
      <dgm:spPr/>
      <dgm:t>
        <a:bodyPr/>
        <a:lstStyle/>
        <a:p>
          <a:endParaRPr lang="pl-PL"/>
        </a:p>
      </dgm:t>
    </dgm:pt>
    <dgm:pt modelId="{E58E1305-86EF-4BC6-9243-2291049893BF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60% </a:t>
          </a:r>
          <a:r>
            <a:rPr lang="pl-PL" sz="2400" dirty="0" err="1" smtClean="0">
              <a:solidFill>
                <a:schemeClr val="tx1"/>
              </a:solidFill>
            </a:rPr>
            <a:t>Ethanol</a:t>
          </a:r>
          <a:r>
            <a:rPr lang="pl-PL" sz="2400" dirty="0" smtClean="0">
              <a:solidFill>
                <a:schemeClr val="tx1"/>
              </a:solidFill>
            </a:rPr>
            <a:t>  </a:t>
          </a:r>
          <a:r>
            <a:rPr lang="pl-PL" sz="2400" dirty="0" err="1" smtClean="0">
              <a:solidFill>
                <a:schemeClr val="tx1"/>
              </a:solidFill>
            </a:rPr>
            <a:t>Extract</a:t>
          </a:r>
          <a:r>
            <a:rPr lang="pl-PL" sz="2400" dirty="0" smtClean="0">
              <a:solidFill>
                <a:schemeClr val="tx1"/>
              </a:solidFill>
            </a:rPr>
            <a:t> </a:t>
          </a:r>
          <a:endParaRPr lang="pl-PL" sz="2400" dirty="0">
            <a:solidFill>
              <a:schemeClr val="tx1"/>
            </a:solidFill>
          </a:endParaRPr>
        </a:p>
      </dgm:t>
    </dgm:pt>
    <dgm:pt modelId="{7BAC383E-6488-4A88-A615-0274AA3D7FF1}" type="parTrans" cxnId="{DB74AA77-D503-4F2B-BA9A-4BE731EFE490}">
      <dgm:prSet/>
      <dgm:spPr/>
      <dgm:t>
        <a:bodyPr/>
        <a:lstStyle/>
        <a:p>
          <a:endParaRPr lang="pl-PL"/>
        </a:p>
      </dgm:t>
    </dgm:pt>
    <dgm:pt modelId="{A8A20D0C-FD7B-47EA-9B2F-F778A64B8A08}" type="sibTrans" cxnId="{DB74AA77-D503-4F2B-BA9A-4BE731EFE490}">
      <dgm:prSet/>
      <dgm:spPr/>
      <dgm:t>
        <a:bodyPr/>
        <a:lstStyle/>
        <a:p>
          <a:endParaRPr lang="pl-PL"/>
        </a:p>
      </dgm:t>
    </dgm:pt>
    <dgm:pt modelId="{ACD76EAF-5B3A-420F-BC08-1DA66EEE36EF}" type="pres">
      <dgm:prSet presAssocID="{58F6D566-CC46-4E97-8A49-926E966B8B75}" presName="linearFlow" presStyleCnt="0">
        <dgm:presLayoutVars>
          <dgm:resizeHandles val="exact"/>
        </dgm:presLayoutVars>
      </dgm:prSet>
      <dgm:spPr/>
    </dgm:pt>
    <dgm:pt modelId="{D01C9C8C-C071-444D-B641-AFBBDBC6348A}" type="pres">
      <dgm:prSet presAssocID="{9B83CDD8-737A-4B37-B569-020DA39D3893}" presName="node" presStyleLbl="node1" presStyleIdx="0" presStyleCnt="2" custLinFactNeighborX="-165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CA3308-8987-4953-A5E4-13D04D626A37}" type="pres">
      <dgm:prSet presAssocID="{E4E97AC5-751A-493B-8FE8-0054D6615AEF}" presName="sibTrans" presStyleLbl="sibTrans2D1" presStyleIdx="0" presStyleCnt="1"/>
      <dgm:spPr/>
      <dgm:t>
        <a:bodyPr/>
        <a:lstStyle/>
        <a:p>
          <a:endParaRPr lang="pl-PL"/>
        </a:p>
      </dgm:t>
    </dgm:pt>
    <dgm:pt modelId="{2B9643FE-47BB-4BFA-AE46-78E738FBF61F}" type="pres">
      <dgm:prSet presAssocID="{E4E97AC5-751A-493B-8FE8-0054D6615AEF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0C7025B9-CBC9-448A-8B34-F0A616A151C7}" type="pres">
      <dgm:prSet presAssocID="{E58E1305-86EF-4BC6-9243-2291049893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E69DEC-10A3-4A52-A2E4-24EA9C2068CF}" type="presOf" srcId="{E58E1305-86EF-4BC6-9243-2291049893BF}" destId="{0C7025B9-CBC9-448A-8B34-F0A616A151C7}" srcOrd="0" destOrd="0" presId="urn:microsoft.com/office/officeart/2005/8/layout/process2"/>
    <dgm:cxn modelId="{7444DD13-C664-417D-BFD6-D235B88A5993}" type="presOf" srcId="{58F6D566-CC46-4E97-8A49-926E966B8B75}" destId="{ACD76EAF-5B3A-420F-BC08-1DA66EEE36EF}" srcOrd="0" destOrd="0" presId="urn:microsoft.com/office/officeart/2005/8/layout/process2"/>
    <dgm:cxn modelId="{D36D2C63-48C3-49DA-B4DA-953B606588BF}" type="presOf" srcId="{E4E97AC5-751A-493B-8FE8-0054D6615AEF}" destId="{2B9643FE-47BB-4BFA-AE46-78E738FBF61F}" srcOrd="1" destOrd="0" presId="urn:microsoft.com/office/officeart/2005/8/layout/process2"/>
    <dgm:cxn modelId="{8A500C0E-BABD-4258-B8B9-669B10966C31}" type="presOf" srcId="{9B83CDD8-737A-4B37-B569-020DA39D3893}" destId="{D01C9C8C-C071-444D-B641-AFBBDBC6348A}" srcOrd="0" destOrd="0" presId="urn:microsoft.com/office/officeart/2005/8/layout/process2"/>
    <dgm:cxn modelId="{99DCD081-C012-4A89-BB0A-B27647AA581B}" srcId="{58F6D566-CC46-4E97-8A49-926E966B8B75}" destId="{9B83CDD8-737A-4B37-B569-020DA39D3893}" srcOrd="0" destOrd="0" parTransId="{831C25B7-9FD3-464C-82B0-398F34260C65}" sibTransId="{E4E97AC5-751A-493B-8FE8-0054D6615AEF}"/>
    <dgm:cxn modelId="{86E1F13A-8150-4802-998C-4B56E0FCCC76}" type="presOf" srcId="{E4E97AC5-751A-493B-8FE8-0054D6615AEF}" destId="{1ECA3308-8987-4953-A5E4-13D04D626A37}" srcOrd="0" destOrd="0" presId="urn:microsoft.com/office/officeart/2005/8/layout/process2"/>
    <dgm:cxn modelId="{DB74AA77-D503-4F2B-BA9A-4BE731EFE490}" srcId="{58F6D566-CC46-4E97-8A49-926E966B8B75}" destId="{E58E1305-86EF-4BC6-9243-2291049893BF}" srcOrd="1" destOrd="0" parTransId="{7BAC383E-6488-4A88-A615-0274AA3D7FF1}" sibTransId="{A8A20D0C-FD7B-47EA-9B2F-F778A64B8A08}"/>
    <dgm:cxn modelId="{934EEB65-C347-47EF-A837-79BCB1202CB4}" type="presParOf" srcId="{ACD76EAF-5B3A-420F-BC08-1DA66EEE36EF}" destId="{D01C9C8C-C071-444D-B641-AFBBDBC6348A}" srcOrd="0" destOrd="0" presId="urn:microsoft.com/office/officeart/2005/8/layout/process2"/>
    <dgm:cxn modelId="{AB286FAB-D1B4-4E4E-B27A-4E902D56962A}" type="presParOf" srcId="{ACD76EAF-5B3A-420F-BC08-1DA66EEE36EF}" destId="{1ECA3308-8987-4953-A5E4-13D04D626A37}" srcOrd="1" destOrd="0" presId="urn:microsoft.com/office/officeart/2005/8/layout/process2"/>
    <dgm:cxn modelId="{976E89EA-A6B9-4B19-ABE1-90B40287F7BC}" type="presParOf" srcId="{1ECA3308-8987-4953-A5E4-13D04D626A37}" destId="{2B9643FE-47BB-4BFA-AE46-78E738FBF61F}" srcOrd="0" destOrd="0" presId="urn:microsoft.com/office/officeart/2005/8/layout/process2"/>
    <dgm:cxn modelId="{CC57071E-FAF3-4A13-BF25-6C18805B4B80}" type="presParOf" srcId="{ACD76EAF-5B3A-420F-BC08-1DA66EEE36EF}" destId="{0C7025B9-CBC9-448A-8B34-F0A616A151C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6D566-CC46-4E97-8A49-926E966B8B7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B83CDD8-737A-4B37-B569-020DA39D3893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pl-PL" sz="1800" u="sng" dirty="0" smtClean="0">
            <a:solidFill>
              <a:schemeClr val="tx1"/>
            </a:solidFill>
          </a:endParaRPr>
        </a:p>
        <a:p>
          <a:r>
            <a:rPr lang="pl-PL" sz="2000" u="sng" dirty="0" err="1" smtClean="0">
              <a:solidFill>
                <a:schemeClr val="tx1"/>
              </a:solidFill>
            </a:rPr>
            <a:t>Forsythia</a:t>
          </a:r>
          <a:r>
            <a:rPr lang="pl-PL" sz="2000" u="sng" dirty="0" smtClean="0">
              <a:solidFill>
                <a:schemeClr val="tx1"/>
              </a:solidFill>
            </a:rPr>
            <a:t> </a:t>
          </a:r>
          <a:r>
            <a:rPr lang="pl-PL" sz="2000" u="sng" dirty="0" err="1" smtClean="0">
              <a:solidFill>
                <a:schemeClr val="tx1"/>
              </a:solidFill>
            </a:rPr>
            <a:t>leaves</a:t>
          </a:r>
          <a:endParaRPr lang="pl-PL" sz="2000" u="sng" dirty="0" smtClean="0">
            <a:solidFill>
              <a:schemeClr val="tx1"/>
            </a:solidFill>
          </a:endParaRPr>
        </a:p>
        <a:p>
          <a:r>
            <a:rPr lang="pl-PL" sz="2000" u="sng" dirty="0" err="1" smtClean="0">
              <a:solidFill>
                <a:schemeClr val="tx1"/>
              </a:solidFill>
              <a:effectLst/>
            </a:rPr>
            <a:t>Forsythia</a:t>
          </a:r>
          <a:r>
            <a:rPr lang="pl-PL" sz="2000" u="sng" dirty="0" smtClean="0">
              <a:solidFill>
                <a:schemeClr val="tx1"/>
              </a:solidFill>
              <a:effectLst/>
            </a:rPr>
            <a:t> </a:t>
          </a:r>
          <a:r>
            <a:rPr lang="pl-PL" sz="2000" u="sng" dirty="0" err="1" smtClean="0">
              <a:solidFill>
                <a:schemeClr val="tx1"/>
              </a:solidFill>
              <a:effectLst/>
            </a:rPr>
            <a:t>flowers</a:t>
          </a:r>
          <a:endParaRPr lang="pl-PL" sz="2000" u="sng" dirty="0" smtClean="0">
            <a:solidFill>
              <a:schemeClr val="tx1"/>
            </a:solidFill>
            <a:effectLst/>
          </a:endParaRPr>
        </a:p>
        <a:p>
          <a:r>
            <a:rPr lang="pl-PL" sz="1600" u="none" dirty="0" err="1" smtClean="0">
              <a:solidFill>
                <a:schemeClr val="tx1"/>
              </a:solidFill>
            </a:rPr>
            <a:t>Forsythia</a:t>
          </a:r>
          <a:r>
            <a:rPr lang="pl-PL" sz="1600" u="none" dirty="0" smtClean="0">
              <a:solidFill>
                <a:schemeClr val="tx1"/>
              </a:solidFill>
            </a:rPr>
            <a:t> x intermedia</a:t>
          </a:r>
        </a:p>
        <a:p>
          <a:endParaRPr lang="pl-PL" sz="2400" dirty="0"/>
        </a:p>
      </dgm:t>
    </dgm:pt>
    <dgm:pt modelId="{831C25B7-9FD3-464C-82B0-398F34260C65}" type="parTrans" cxnId="{99DCD081-C012-4A89-BB0A-B27647AA581B}">
      <dgm:prSet/>
      <dgm:spPr/>
      <dgm:t>
        <a:bodyPr/>
        <a:lstStyle/>
        <a:p>
          <a:endParaRPr lang="pl-PL"/>
        </a:p>
      </dgm:t>
    </dgm:pt>
    <dgm:pt modelId="{E4E97AC5-751A-493B-8FE8-0054D6615AEF}" type="sibTrans" cxnId="{99DCD081-C012-4A89-BB0A-B27647AA581B}">
      <dgm:prSet/>
      <dgm:spPr/>
      <dgm:t>
        <a:bodyPr/>
        <a:lstStyle/>
        <a:p>
          <a:endParaRPr lang="pl-PL"/>
        </a:p>
      </dgm:t>
    </dgm:pt>
    <dgm:pt modelId="{E58E1305-86EF-4BC6-9243-2291049893BF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60% </a:t>
          </a:r>
          <a:r>
            <a:rPr lang="pl-PL" sz="2400" dirty="0" err="1" smtClean="0">
              <a:solidFill>
                <a:schemeClr val="tx1"/>
              </a:solidFill>
            </a:rPr>
            <a:t>Ethanol</a:t>
          </a:r>
          <a:r>
            <a:rPr lang="pl-PL" sz="2400" dirty="0" smtClean="0">
              <a:solidFill>
                <a:schemeClr val="tx1"/>
              </a:solidFill>
            </a:rPr>
            <a:t> </a:t>
          </a:r>
          <a:r>
            <a:rPr lang="pl-PL" sz="2400" dirty="0" err="1" smtClean="0">
              <a:solidFill>
                <a:schemeClr val="tx1"/>
              </a:solidFill>
            </a:rPr>
            <a:t>Extract</a:t>
          </a:r>
          <a:endParaRPr lang="pl-PL" sz="2400" dirty="0">
            <a:solidFill>
              <a:schemeClr val="tx1"/>
            </a:solidFill>
          </a:endParaRPr>
        </a:p>
      </dgm:t>
    </dgm:pt>
    <dgm:pt modelId="{7BAC383E-6488-4A88-A615-0274AA3D7FF1}" type="parTrans" cxnId="{DB74AA77-D503-4F2B-BA9A-4BE731EFE490}">
      <dgm:prSet/>
      <dgm:spPr/>
      <dgm:t>
        <a:bodyPr/>
        <a:lstStyle/>
        <a:p>
          <a:endParaRPr lang="pl-PL"/>
        </a:p>
      </dgm:t>
    </dgm:pt>
    <dgm:pt modelId="{A8A20D0C-FD7B-47EA-9B2F-F778A64B8A08}" type="sibTrans" cxnId="{DB74AA77-D503-4F2B-BA9A-4BE731EFE490}">
      <dgm:prSet/>
      <dgm:spPr/>
      <dgm:t>
        <a:bodyPr/>
        <a:lstStyle/>
        <a:p>
          <a:endParaRPr lang="pl-PL"/>
        </a:p>
      </dgm:t>
    </dgm:pt>
    <dgm:pt modelId="{ACD76EAF-5B3A-420F-BC08-1DA66EEE36EF}" type="pres">
      <dgm:prSet presAssocID="{58F6D566-CC46-4E97-8A49-926E966B8B75}" presName="linearFlow" presStyleCnt="0">
        <dgm:presLayoutVars>
          <dgm:resizeHandles val="exact"/>
        </dgm:presLayoutVars>
      </dgm:prSet>
      <dgm:spPr/>
    </dgm:pt>
    <dgm:pt modelId="{D01C9C8C-C071-444D-B641-AFBBDBC6348A}" type="pres">
      <dgm:prSet presAssocID="{9B83CDD8-737A-4B37-B569-020DA39D3893}" presName="node" presStyleLbl="node1" presStyleIdx="0" presStyleCnt="2" custLinFactNeighborY="-188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CA3308-8987-4953-A5E4-13D04D626A37}" type="pres">
      <dgm:prSet presAssocID="{E4E97AC5-751A-493B-8FE8-0054D6615AEF}" presName="sibTrans" presStyleLbl="sibTrans2D1" presStyleIdx="0" presStyleCnt="1"/>
      <dgm:spPr/>
      <dgm:t>
        <a:bodyPr/>
        <a:lstStyle/>
        <a:p>
          <a:endParaRPr lang="pl-PL"/>
        </a:p>
      </dgm:t>
    </dgm:pt>
    <dgm:pt modelId="{2B9643FE-47BB-4BFA-AE46-78E738FBF61F}" type="pres">
      <dgm:prSet presAssocID="{E4E97AC5-751A-493B-8FE8-0054D6615AEF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0C7025B9-CBC9-448A-8B34-F0A616A151C7}" type="pres">
      <dgm:prSet presAssocID="{E58E1305-86EF-4BC6-9243-2291049893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DCD081-C012-4A89-BB0A-B27647AA581B}" srcId="{58F6D566-CC46-4E97-8A49-926E966B8B75}" destId="{9B83CDD8-737A-4B37-B569-020DA39D3893}" srcOrd="0" destOrd="0" parTransId="{831C25B7-9FD3-464C-82B0-398F34260C65}" sibTransId="{E4E97AC5-751A-493B-8FE8-0054D6615AEF}"/>
    <dgm:cxn modelId="{BB389B54-3CBE-439B-9C53-D52D595A67EF}" type="presOf" srcId="{E4E97AC5-751A-493B-8FE8-0054D6615AEF}" destId="{1ECA3308-8987-4953-A5E4-13D04D626A37}" srcOrd="0" destOrd="0" presId="urn:microsoft.com/office/officeart/2005/8/layout/process2"/>
    <dgm:cxn modelId="{160BF906-C0D2-48F6-A759-6061802C5F69}" type="presOf" srcId="{E58E1305-86EF-4BC6-9243-2291049893BF}" destId="{0C7025B9-CBC9-448A-8B34-F0A616A151C7}" srcOrd="0" destOrd="0" presId="urn:microsoft.com/office/officeart/2005/8/layout/process2"/>
    <dgm:cxn modelId="{E1C0E781-063B-47DD-825B-9267D6A56F03}" type="presOf" srcId="{58F6D566-CC46-4E97-8A49-926E966B8B75}" destId="{ACD76EAF-5B3A-420F-BC08-1DA66EEE36EF}" srcOrd="0" destOrd="0" presId="urn:microsoft.com/office/officeart/2005/8/layout/process2"/>
    <dgm:cxn modelId="{DB74AA77-D503-4F2B-BA9A-4BE731EFE490}" srcId="{58F6D566-CC46-4E97-8A49-926E966B8B75}" destId="{E58E1305-86EF-4BC6-9243-2291049893BF}" srcOrd="1" destOrd="0" parTransId="{7BAC383E-6488-4A88-A615-0274AA3D7FF1}" sibTransId="{A8A20D0C-FD7B-47EA-9B2F-F778A64B8A08}"/>
    <dgm:cxn modelId="{D16C1A1C-8886-46D4-BAA9-43EFF6395F45}" type="presOf" srcId="{9B83CDD8-737A-4B37-B569-020DA39D3893}" destId="{D01C9C8C-C071-444D-B641-AFBBDBC6348A}" srcOrd="0" destOrd="0" presId="urn:microsoft.com/office/officeart/2005/8/layout/process2"/>
    <dgm:cxn modelId="{2ED6BF3D-83E0-407B-88D0-657F78F29002}" type="presOf" srcId="{E4E97AC5-751A-493B-8FE8-0054D6615AEF}" destId="{2B9643FE-47BB-4BFA-AE46-78E738FBF61F}" srcOrd="1" destOrd="0" presId="urn:microsoft.com/office/officeart/2005/8/layout/process2"/>
    <dgm:cxn modelId="{0311594D-EBF0-4B08-BFE2-E5B8A54BD2C1}" type="presParOf" srcId="{ACD76EAF-5B3A-420F-BC08-1DA66EEE36EF}" destId="{D01C9C8C-C071-444D-B641-AFBBDBC6348A}" srcOrd="0" destOrd="0" presId="urn:microsoft.com/office/officeart/2005/8/layout/process2"/>
    <dgm:cxn modelId="{5B2151E3-A26B-4E36-AEC0-B64A2FA6A6B6}" type="presParOf" srcId="{ACD76EAF-5B3A-420F-BC08-1DA66EEE36EF}" destId="{1ECA3308-8987-4953-A5E4-13D04D626A37}" srcOrd="1" destOrd="0" presId="urn:microsoft.com/office/officeart/2005/8/layout/process2"/>
    <dgm:cxn modelId="{B0F9BD65-E36A-4AA7-B908-05AFC8A2800F}" type="presParOf" srcId="{1ECA3308-8987-4953-A5E4-13D04D626A37}" destId="{2B9643FE-47BB-4BFA-AE46-78E738FBF61F}" srcOrd="0" destOrd="0" presId="urn:microsoft.com/office/officeart/2005/8/layout/process2"/>
    <dgm:cxn modelId="{7D4E07E1-BC19-4FFD-8038-FFF66585BA5B}" type="presParOf" srcId="{ACD76EAF-5B3A-420F-BC08-1DA66EEE36EF}" destId="{0C7025B9-CBC9-448A-8B34-F0A616A151C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F6D566-CC46-4E97-8A49-926E966B8B7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B83CDD8-737A-4B37-B569-020DA39D3893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000" u="sng" dirty="0" smtClean="0">
              <a:solidFill>
                <a:schemeClr val="tx1"/>
              </a:solidFill>
            </a:rPr>
            <a:t>Syringa </a:t>
          </a:r>
          <a:r>
            <a:rPr lang="pl-PL" sz="2000" u="sng" dirty="0" err="1" smtClean="0">
              <a:solidFill>
                <a:schemeClr val="tx1"/>
              </a:solidFill>
            </a:rPr>
            <a:t>leaves</a:t>
          </a:r>
          <a:endParaRPr lang="pl-PL" sz="2000" u="sng" dirty="0" smtClean="0">
            <a:solidFill>
              <a:schemeClr val="tx1"/>
            </a:solidFill>
          </a:endParaRPr>
        </a:p>
        <a:p>
          <a:r>
            <a:rPr lang="pl-PL" sz="2000" u="sng" dirty="0" smtClean="0">
              <a:solidFill>
                <a:schemeClr val="tx1"/>
              </a:solidFill>
            </a:rPr>
            <a:t>Syringa </a:t>
          </a:r>
          <a:r>
            <a:rPr lang="pl-PL" sz="2000" u="sng" dirty="0" err="1" smtClean="0">
              <a:solidFill>
                <a:schemeClr val="tx1"/>
              </a:solidFill>
            </a:rPr>
            <a:t>flowers</a:t>
          </a:r>
          <a:endParaRPr lang="pl-PL" sz="2000" u="sng" dirty="0" smtClean="0">
            <a:solidFill>
              <a:schemeClr val="tx1"/>
            </a:solidFill>
          </a:endParaRPr>
        </a:p>
        <a:p>
          <a:r>
            <a:rPr lang="pl-PL" sz="1800" dirty="0" smtClean="0">
              <a:solidFill>
                <a:schemeClr val="tx1"/>
              </a:solidFill>
            </a:rPr>
            <a:t>Syringa </a:t>
          </a:r>
          <a:r>
            <a:rPr lang="pl-PL" sz="1800" dirty="0" err="1" smtClean="0">
              <a:solidFill>
                <a:schemeClr val="tx1"/>
              </a:solidFill>
            </a:rPr>
            <a:t>vulgaris</a:t>
          </a:r>
          <a:endParaRPr lang="pl-PL" sz="1800" dirty="0" smtClean="0">
            <a:solidFill>
              <a:schemeClr val="tx1"/>
            </a:solidFill>
          </a:endParaRPr>
        </a:p>
      </dgm:t>
    </dgm:pt>
    <dgm:pt modelId="{831C25B7-9FD3-464C-82B0-398F34260C65}" type="parTrans" cxnId="{99DCD081-C012-4A89-BB0A-B27647AA581B}">
      <dgm:prSet/>
      <dgm:spPr/>
      <dgm:t>
        <a:bodyPr/>
        <a:lstStyle/>
        <a:p>
          <a:endParaRPr lang="pl-PL"/>
        </a:p>
      </dgm:t>
    </dgm:pt>
    <dgm:pt modelId="{E4E97AC5-751A-493B-8FE8-0054D6615AEF}" type="sibTrans" cxnId="{99DCD081-C012-4A89-BB0A-B27647AA581B}">
      <dgm:prSet/>
      <dgm:spPr/>
      <dgm:t>
        <a:bodyPr/>
        <a:lstStyle/>
        <a:p>
          <a:endParaRPr lang="pl-PL"/>
        </a:p>
      </dgm:t>
    </dgm:pt>
    <dgm:pt modelId="{E58E1305-86EF-4BC6-9243-2291049893BF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60% </a:t>
          </a:r>
          <a:r>
            <a:rPr lang="pl-PL" sz="2400" dirty="0" err="1" smtClean="0">
              <a:solidFill>
                <a:schemeClr val="tx1"/>
              </a:solidFill>
            </a:rPr>
            <a:t>Ethanol</a:t>
          </a:r>
          <a:r>
            <a:rPr lang="pl-PL" sz="2400" dirty="0" smtClean="0">
              <a:solidFill>
                <a:schemeClr val="tx1"/>
              </a:solidFill>
            </a:rPr>
            <a:t>  </a:t>
          </a:r>
          <a:r>
            <a:rPr lang="pl-PL" sz="2400" dirty="0" err="1" smtClean="0">
              <a:solidFill>
                <a:schemeClr val="tx1"/>
              </a:solidFill>
            </a:rPr>
            <a:t>Extract</a:t>
          </a:r>
          <a:endParaRPr lang="pl-PL" sz="2400" dirty="0">
            <a:solidFill>
              <a:schemeClr val="tx1"/>
            </a:solidFill>
          </a:endParaRPr>
        </a:p>
      </dgm:t>
    </dgm:pt>
    <dgm:pt modelId="{7BAC383E-6488-4A88-A615-0274AA3D7FF1}" type="parTrans" cxnId="{DB74AA77-D503-4F2B-BA9A-4BE731EFE490}">
      <dgm:prSet/>
      <dgm:spPr/>
      <dgm:t>
        <a:bodyPr/>
        <a:lstStyle/>
        <a:p>
          <a:endParaRPr lang="pl-PL"/>
        </a:p>
      </dgm:t>
    </dgm:pt>
    <dgm:pt modelId="{A8A20D0C-FD7B-47EA-9B2F-F778A64B8A08}" type="sibTrans" cxnId="{DB74AA77-D503-4F2B-BA9A-4BE731EFE49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pl-PL"/>
        </a:p>
      </dgm:t>
    </dgm:pt>
    <dgm:pt modelId="{ACD76EAF-5B3A-420F-BC08-1DA66EEE36EF}" type="pres">
      <dgm:prSet presAssocID="{58F6D566-CC46-4E97-8A49-926E966B8B75}" presName="linearFlow" presStyleCnt="0">
        <dgm:presLayoutVars>
          <dgm:resizeHandles val="exact"/>
        </dgm:presLayoutVars>
      </dgm:prSet>
      <dgm:spPr/>
    </dgm:pt>
    <dgm:pt modelId="{D01C9C8C-C071-444D-B641-AFBBDBC6348A}" type="pres">
      <dgm:prSet presAssocID="{9B83CDD8-737A-4B37-B569-020DA39D3893}" presName="node" presStyleLbl="node1" presStyleIdx="0" presStyleCnt="2" custLinFactNeighborY="-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CA3308-8987-4953-A5E4-13D04D626A37}" type="pres">
      <dgm:prSet presAssocID="{E4E97AC5-751A-493B-8FE8-0054D6615AEF}" presName="sibTrans" presStyleLbl="sibTrans2D1" presStyleIdx="0" presStyleCnt="1" custLinFactNeighborX="8400" custLinFactNeighborY="1975"/>
      <dgm:spPr/>
      <dgm:t>
        <a:bodyPr/>
        <a:lstStyle/>
        <a:p>
          <a:endParaRPr lang="pl-PL"/>
        </a:p>
      </dgm:t>
    </dgm:pt>
    <dgm:pt modelId="{2B9643FE-47BB-4BFA-AE46-78E738FBF61F}" type="pres">
      <dgm:prSet presAssocID="{E4E97AC5-751A-493B-8FE8-0054D6615AEF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0C7025B9-CBC9-448A-8B34-F0A616A151C7}" type="pres">
      <dgm:prSet presAssocID="{E58E1305-86EF-4BC6-9243-2291049893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DCD081-C012-4A89-BB0A-B27647AA581B}" srcId="{58F6D566-CC46-4E97-8A49-926E966B8B75}" destId="{9B83CDD8-737A-4B37-B569-020DA39D3893}" srcOrd="0" destOrd="0" parTransId="{831C25B7-9FD3-464C-82B0-398F34260C65}" sibTransId="{E4E97AC5-751A-493B-8FE8-0054D6615AEF}"/>
    <dgm:cxn modelId="{ED7082CC-0392-49A3-B3AE-E252FC72A9C1}" type="presOf" srcId="{58F6D566-CC46-4E97-8A49-926E966B8B75}" destId="{ACD76EAF-5B3A-420F-BC08-1DA66EEE36EF}" srcOrd="0" destOrd="0" presId="urn:microsoft.com/office/officeart/2005/8/layout/process2"/>
    <dgm:cxn modelId="{8E2130FD-76DC-4F4C-A37B-069C6A1FA91C}" type="presOf" srcId="{E4E97AC5-751A-493B-8FE8-0054D6615AEF}" destId="{2B9643FE-47BB-4BFA-AE46-78E738FBF61F}" srcOrd="1" destOrd="0" presId="urn:microsoft.com/office/officeart/2005/8/layout/process2"/>
    <dgm:cxn modelId="{A2A41E08-A220-4453-8FC9-7C6C9BCE46B2}" type="presOf" srcId="{E58E1305-86EF-4BC6-9243-2291049893BF}" destId="{0C7025B9-CBC9-448A-8B34-F0A616A151C7}" srcOrd="0" destOrd="0" presId="urn:microsoft.com/office/officeart/2005/8/layout/process2"/>
    <dgm:cxn modelId="{5731F419-0246-4AA4-BD1E-4C29C616948A}" type="presOf" srcId="{9B83CDD8-737A-4B37-B569-020DA39D3893}" destId="{D01C9C8C-C071-444D-B641-AFBBDBC6348A}" srcOrd="0" destOrd="0" presId="urn:microsoft.com/office/officeart/2005/8/layout/process2"/>
    <dgm:cxn modelId="{DB74AA77-D503-4F2B-BA9A-4BE731EFE490}" srcId="{58F6D566-CC46-4E97-8A49-926E966B8B75}" destId="{E58E1305-86EF-4BC6-9243-2291049893BF}" srcOrd="1" destOrd="0" parTransId="{7BAC383E-6488-4A88-A615-0274AA3D7FF1}" sibTransId="{A8A20D0C-FD7B-47EA-9B2F-F778A64B8A08}"/>
    <dgm:cxn modelId="{C9F33AEA-B8D5-417D-AC99-9B685B092F6D}" type="presOf" srcId="{E4E97AC5-751A-493B-8FE8-0054D6615AEF}" destId="{1ECA3308-8987-4953-A5E4-13D04D626A37}" srcOrd="0" destOrd="0" presId="urn:microsoft.com/office/officeart/2005/8/layout/process2"/>
    <dgm:cxn modelId="{525C3E92-F607-4B90-B2AE-9D63C97B42B9}" type="presParOf" srcId="{ACD76EAF-5B3A-420F-BC08-1DA66EEE36EF}" destId="{D01C9C8C-C071-444D-B641-AFBBDBC6348A}" srcOrd="0" destOrd="0" presId="urn:microsoft.com/office/officeart/2005/8/layout/process2"/>
    <dgm:cxn modelId="{DAAB0C1E-7CA4-494B-B8B0-9DD90D73618D}" type="presParOf" srcId="{ACD76EAF-5B3A-420F-BC08-1DA66EEE36EF}" destId="{1ECA3308-8987-4953-A5E4-13D04D626A37}" srcOrd="1" destOrd="0" presId="urn:microsoft.com/office/officeart/2005/8/layout/process2"/>
    <dgm:cxn modelId="{43C7550C-307C-40DC-B05A-EFF7C9291D2D}" type="presParOf" srcId="{1ECA3308-8987-4953-A5E4-13D04D626A37}" destId="{2B9643FE-47BB-4BFA-AE46-78E738FBF61F}" srcOrd="0" destOrd="0" presId="urn:microsoft.com/office/officeart/2005/8/layout/process2"/>
    <dgm:cxn modelId="{AD3D82D6-4DE3-4246-9776-35990ECEC702}" type="presParOf" srcId="{ACD76EAF-5B3A-420F-BC08-1DA66EEE36EF}" destId="{0C7025B9-CBC9-448A-8B34-F0A616A151C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F6D566-CC46-4E97-8A49-926E966B8B7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B83CDD8-737A-4B37-B569-020DA39D3893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000" b="1" u="sng" dirty="0" smtClean="0">
              <a:solidFill>
                <a:schemeClr val="tx1"/>
              </a:solidFill>
            </a:rPr>
            <a:t>Syringa </a:t>
          </a:r>
          <a:r>
            <a:rPr lang="pl-PL" sz="2000" b="1" u="sng" dirty="0" err="1" smtClean="0">
              <a:solidFill>
                <a:schemeClr val="tx1"/>
              </a:solidFill>
            </a:rPr>
            <a:t>flowers</a:t>
          </a:r>
          <a:endParaRPr lang="pl-PL" sz="2000" b="1" u="sng" dirty="0" smtClean="0">
            <a:solidFill>
              <a:schemeClr val="tx1"/>
            </a:solidFill>
          </a:endParaRPr>
        </a:p>
        <a:p>
          <a:r>
            <a:rPr lang="pl-PL" sz="2000" dirty="0" smtClean="0">
              <a:solidFill>
                <a:schemeClr val="tx1"/>
              </a:solidFill>
            </a:rPr>
            <a:t>Syringa </a:t>
          </a:r>
          <a:r>
            <a:rPr lang="pl-PL" sz="2000" dirty="0" err="1" smtClean="0">
              <a:solidFill>
                <a:schemeClr val="tx1"/>
              </a:solidFill>
            </a:rPr>
            <a:t>vulgaris</a:t>
          </a:r>
          <a:endParaRPr lang="pl-PL" sz="2000" dirty="0" smtClean="0">
            <a:solidFill>
              <a:schemeClr val="tx1"/>
            </a:solidFill>
          </a:endParaRPr>
        </a:p>
      </dgm:t>
    </dgm:pt>
    <dgm:pt modelId="{831C25B7-9FD3-464C-82B0-398F34260C65}" type="parTrans" cxnId="{99DCD081-C012-4A89-BB0A-B27647AA581B}">
      <dgm:prSet/>
      <dgm:spPr/>
      <dgm:t>
        <a:bodyPr/>
        <a:lstStyle/>
        <a:p>
          <a:endParaRPr lang="pl-PL"/>
        </a:p>
      </dgm:t>
    </dgm:pt>
    <dgm:pt modelId="{E4E97AC5-751A-493B-8FE8-0054D6615AEF}" type="sibTrans" cxnId="{99DCD081-C012-4A89-BB0A-B27647AA581B}">
      <dgm:prSet/>
      <dgm:spPr/>
      <dgm:t>
        <a:bodyPr/>
        <a:lstStyle/>
        <a:p>
          <a:endParaRPr lang="pl-PL"/>
        </a:p>
      </dgm:t>
    </dgm:pt>
    <dgm:pt modelId="{E58E1305-86EF-4BC6-9243-2291049893BF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 60% </a:t>
          </a:r>
          <a:r>
            <a:rPr lang="pl-PL" sz="2400" dirty="0" err="1" smtClean="0">
              <a:solidFill>
                <a:schemeClr val="tx1"/>
              </a:solidFill>
            </a:rPr>
            <a:t>Ethanol</a:t>
          </a:r>
          <a:r>
            <a:rPr lang="pl-PL" sz="2400" dirty="0" smtClean="0">
              <a:solidFill>
                <a:schemeClr val="tx1"/>
              </a:solidFill>
            </a:rPr>
            <a:t> </a:t>
          </a:r>
          <a:r>
            <a:rPr lang="pl-PL" sz="2400" dirty="0" err="1" smtClean="0">
              <a:solidFill>
                <a:schemeClr val="tx1"/>
              </a:solidFill>
            </a:rPr>
            <a:t>Extract</a:t>
          </a:r>
          <a:endParaRPr lang="pl-PL" sz="2400" dirty="0">
            <a:solidFill>
              <a:schemeClr val="tx1"/>
            </a:solidFill>
          </a:endParaRPr>
        </a:p>
      </dgm:t>
    </dgm:pt>
    <dgm:pt modelId="{7BAC383E-6488-4A88-A615-0274AA3D7FF1}" type="parTrans" cxnId="{DB74AA77-D503-4F2B-BA9A-4BE731EFE490}">
      <dgm:prSet/>
      <dgm:spPr/>
      <dgm:t>
        <a:bodyPr/>
        <a:lstStyle/>
        <a:p>
          <a:endParaRPr lang="pl-PL"/>
        </a:p>
      </dgm:t>
    </dgm:pt>
    <dgm:pt modelId="{A8A20D0C-FD7B-47EA-9B2F-F778A64B8A08}" type="sibTrans" cxnId="{DB74AA77-D503-4F2B-BA9A-4BE731EFE49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pl-PL"/>
        </a:p>
      </dgm:t>
    </dgm:pt>
    <dgm:pt modelId="{ACD76EAF-5B3A-420F-BC08-1DA66EEE36EF}" type="pres">
      <dgm:prSet presAssocID="{58F6D566-CC46-4E97-8A49-926E966B8B7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1C9C8C-C071-444D-B641-AFBBDBC6348A}" type="pres">
      <dgm:prSet presAssocID="{9B83CDD8-737A-4B37-B569-020DA39D3893}" presName="node" presStyleLbl="node1" presStyleIdx="0" presStyleCnt="2" custLinFactNeighborX="2245" custLinFactNeighborY="38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CA3308-8987-4953-A5E4-13D04D626A37}" type="pres">
      <dgm:prSet presAssocID="{E4E97AC5-751A-493B-8FE8-0054D6615AEF}" presName="sibTrans" presStyleLbl="sibTrans2D1" presStyleIdx="0" presStyleCnt="1" custScaleX="51540" custScaleY="49437" custLinFactNeighborX="1933" custLinFactNeighborY="7359"/>
      <dgm:spPr/>
      <dgm:t>
        <a:bodyPr/>
        <a:lstStyle/>
        <a:p>
          <a:endParaRPr lang="pl-PL"/>
        </a:p>
      </dgm:t>
    </dgm:pt>
    <dgm:pt modelId="{2B9643FE-47BB-4BFA-AE46-78E738FBF61F}" type="pres">
      <dgm:prSet presAssocID="{E4E97AC5-751A-493B-8FE8-0054D6615AEF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0C7025B9-CBC9-448A-8B34-F0A616A151C7}" type="pres">
      <dgm:prSet presAssocID="{E58E1305-86EF-4BC6-9243-2291049893BF}" presName="node" presStyleLbl="node1" presStyleIdx="1" presStyleCnt="2" custLinFactNeighborX="-49851" custLinFactNeighborY="-54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DCD081-C012-4A89-BB0A-B27647AA581B}" srcId="{58F6D566-CC46-4E97-8A49-926E966B8B75}" destId="{9B83CDD8-737A-4B37-B569-020DA39D3893}" srcOrd="0" destOrd="0" parTransId="{831C25B7-9FD3-464C-82B0-398F34260C65}" sibTransId="{E4E97AC5-751A-493B-8FE8-0054D6615AEF}"/>
    <dgm:cxn modelId="{214C7EF2-9CA2-4375-8C0C-031FF825BD76}" type="presOf" srcId="{9B83CDD8-737A-4B37-B569-020DA39D3893}" destId="{D01C9C8C-C071-444D-B641-AFBBDBC6348A}" srcOrd="0" destOrd="0" presId="urn:microsoft.com/office/officeart/2005/8/layout/process2"/>
    <dgm:cxn modelId="{4D75AC3C-9F1B-4038-8E9F-2CB90C5B6355}" type="presOf" srcId="{E58E1305-86EF-4BC6-9243-2291049893BF}" destId="{0C7025B9-CBC9-448A-8B34-F0A616A151C7}" srcOrd="0" destOrd="0" presId="urn:microsoft.com/office/officeart/2005/8/layout/process2"/>
    <dgm:cxn modelId="{DB74AA77-D503-4F2B-BA9A-4BE731EFE490}" srcId="{58F6D566-CC46-4E97-8A49-926E966B8B75}" destId="{E58E1305-86EF-4BC6-9243-2291049893BF}" srcOrd="1" destOrd="0" parTransId="{7BAC383E-6488-4A88-A615-0274AA3D7FF1}" sibTransId="{A8A20D0C-FD7B-47EA-9B2F-F778A64B8A08}"/>
    <dgm:cxn modelId="{EE638EA2-D0C2-4858-BD4D-FE97937D6B2E}" type="presOf" srcId="{E4E97AC5-751A-493B-8FE8-0054D6615AEF}" destId="{2B9643FE-47BB-4BFA-AE46-78E738FBF61F}" srcOrd="1" destOrd="0" presId="urn:microsoft.com/office/officeart/2005/8/layout/process2"/>
    <dgm:cxn modelId="{D9FE1276-7B3C-422E-B2B3-6D4AEEEC4E89}" type="presOf" srcId="{58F6D566-CC46-4E97-8A49-926E966B8B75}" destId="{ACD76EAF-5B3A-420F-BC08-1DA66EEE36EF}" srcOrd="0" destOrd="0" presId="urn:microsoft.com/office/officeart/2005/8/layout/process2"/>
    <dgm:cxn modelId="{E6C076C9-2B2E-4A97-BF75-F88E89D5D168}" type="presOf" srcId="{E4E97AC5-751A-493B-8FE8-0054D6615AEF}" destId="{1ECA3308-8987-4953-A5E4-13D04D626A37}" srcOrd="0" destOrd="0" presId="urn:microsoft.com/office/officeart/2005/8/layout/process2"/>
    <dgm:cxn modelId="{FFDD0A1F-AEC7-42FF-A5CD-5EEC30D7066D}" type="presParOf" srcId="{ACD76EAF-5B3A-420F-BC08-1DA66EEE36EF}" destId="{D01C9C8C-C071-444D-B641-AFBBDBC6348A}" srcOrd="0" destOrd="0" presId="urn:microsoft.com/office/officeart/2005/8/layout/process2"/>
    <dgm:cxn modelId="{4378655A-7CAE-4E42-878A-7A6EE83FDD43}" type="presParOf" srcId="{ACD76EAF-5B3A-420F-BC08-1DA66EEE36EF}" destId="{1ECA3308-8987-4953-A5E4-13D04D626A37}" srcOrd="1" destOrd="0" presId="urn:microsoft.com/office/officeart/2005/8/layout/process2"/>
    <dgm:cxn modelId="{2F8CCEE6-3008-44AB-A669-6D0A09652E8C}" type="presParOf" srcId="{1ECA3308-8987-4953-A5E4-13D04D626A37}" destId="{2B9643FE-47BB-4BFA-AE46-78E738FBF61F}" srcOrd="0" destOrd="0" presId="urn:microsoft.com/office/officeart/2005/8/layout/process2"/>
    <dgm:cxn modelId="{1C64D21F-986B-41D7-9254-AA9CA88D80EA}" type="presParOf" srcId="{ACD76EAF-5B3A-420F-BC08-1DA66EEE36EF}" destId="{0C7025B9-CBC9-448A-8B34-F0A616A151C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F6D566-CC46-4E97-8A49-926E966B8B7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B83CDD8-737A-4B37-B569-020DA39D3893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000" b="1" dirty="0" err="1" smtClean="0">
              <a:solidFill>
                <a:schemeClr val="tx1"/>
              </a:solidFill>
            </a:rPr>
            <a:t>Fraction</a:t>
          </a:r>
          <a:r>
            <a:rPr lang="pl-PL" sz="2000" b="1" baseline="0" dirty="0" smtClean="0">
              <a:solidFill>
                <a:schemeClr val="tx1"/>
              </a:solidFill>
            </a:rPr>
            <a:t> 1</a:t>
          </a:r>
          <a:endParaRPr lang="pl-PL" sz="2000" b="1" dirty="0" smtClean="0">
            <a:solidFill>
              <a:schemeClr val="tx1"/>
            </a:solidFill>
          </a:endParaRPr>
        </a:p>
      </dgm:t>
    </dgm:pt>
    <dgm:pt modelId="{831C25B7-9FD3-464C-82B0-398F34260C65}" type="parTrans" cxnId="{99DCD081-C012-4A89-BB0A-B27647AA581B}">
      <dgm:prSet/>
      <dgm:spPr/>
      <dgm:t>
        <a:bodyPr/>
        <a:lstStyle/>
        <a:p>
          <a:endParaRPr lang="pl-PL"/>
        </a:p>
      </dgm:t>
    </dgm:pt>
    <dgm:pt modelId="{E4E97AC5-751A-493B-8FE8-0054D6615AEF}" type="sibTrans" cxnId="{99DCD081-C012-4A89-BB0A-B27647AA581B}">
      <dgm:prSet/>
      <dgm:spPr/>
      <dgm:t>
        <a:bodyPr/>
        <a:lstStyle/>
        <a:p>
          <a:endParaRPr lang="pl-PL"/>
        </a:p>
      </dgm:t>
    </dgm:pt>
    <dgm:pt modelId="{ACD76EAF-5B3A-420F-BC08-1DA66EEE36EF}" type="pres">
      <dgm:prSet presAssocID="{58F6D566-CC46-4E97-8A49-926E966B8B7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1C9C8C-C071-444D-B641-AFBBDBC6348A}" type="pres">
      <dgm:prSet presAssocID="{9B83CDD8-737A-4B37-B569-020DA39D3893}" presName="node" presStyleLbl="node1" presStyleIdx="0" presStyleCnt="1" custLinFactNeighborX="-1389" custLinFactNeighborY="-5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DCD081-C012-4A89-BB0A-B27647AA581B}" srcId="{58F6D566-CC46-4E97-8A49-926E966B8B75}" destId="{9B83CDD8-737A-4B37-B569-020DA39D3893}" srcOrd="0" destOrd="0" parTransId="{831C25B7-9FD3-464C-82B0-398F34260C65}" sibTransId="{E4E97AC5-751A-493B-8FE8-0054D6615AEF}"/>
    <dgm:cxn modelId="{9CD93645-34F6-4248-ABA9-6D53384607D8}" type="presOf" srcId="{9B83CDD8-737A-4B37-B569-020DA39D3893}" destId="{D01C9C8C-C071-444D-B641-AFBBDBC6348A}" srcOrd="0" destOrd="0" presId="urn:microsoft.com/office/officeart/2005/8/layout/process2"/>
    <dgm:cxn modelId="{8CA20A92-56B1-40A6-B5AE-654627744C6E}" type="presOf" srcId="{58F6D566-CC46-4E97-8A49-926E966B8B75}" destId="{ACD76EAF-5B3A-420F-BC08-1DA66EEE36EF}" srcOrd="0" destOrd="0" presId="urn:microsoft.com/office/officeart/2005/8/layout/process2"/>
    <dgm:cxn modelId="{84184200-10C3-4EAB-9232-E500EBFED845}" type="presParOf" srcId="{ACD76EAF-5B3A-420F-BC08-1DA66EEE36EF}" destId="{D01C9C8C-C071-444D-B641-AFBBDBC6348A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F6D566-CC46-4E97-8A49-926E966B8B7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B83CDD8-737A-4B37-B569-020DA39D3893}">
      <dgm:prSet phldrT="[Teks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sz="2000" b="1" dirty="0" err="1" smtClean="0">
              <a:solidFill>
                <a:schemeClr val="tx1"/>
              </a:solidFill>
            </a:rPr>
            <a:t>Fraction</a:t>
          </a:r>
          <a:r>
            <a:rPr lang="pl-PL" sz="2000" b="1" baseline="0" dirty="0" smtClean="0">
              <a:solidFill>
                <a:schemeClr val="tx1"/>
              </a:solidFill>
            </a:rPr>
            <a:t> 6</a:t>
          </a:r>
          <a:endParaRPr lang="pl-PL" sz="2000" b="1" dirty="0" smtClean="0">
            <a:solidFill>
              <a:schemeClr val="tx1"/>
            </a:solidFill>
          </a:endParaRPr>
        </a:p>
      </dgm:t>
    </dgm:pt>
    <dgm:pt modelId="{831C25B7-9FD3-464C-82B0-398F34260C65}" type="parTrans" cxnId="{99DCD081-C012-4A89-BB0A-B27647AA581B}">
      <dgm:prSet/>
      <dgm:spPr/>
      <dgm:t>
        <a:bodyPr/>
        <a:lstStyle/>
        <a:p>
          <a:endParaRPr lang="pl-PL"/>
        </a:p>
      </dgm:t>
    </dgm:pt>
    <dgm:pt modelId="{E4E97AC5-751A-493B-8FE8-0054D6615AEF}" type="sibTrans" cxnId="{99DCD081-C012-4A89-BB0A-B27647AA581B}">
      <dgm:prSet/>
      <dgm:spPr/>
      <dgm:t>
        <a:bodyPr/>
        <a:lstStyle/>
        <a:p>
          <a:endParaRPr lang="pl-PL"/>
        </a:p>
      </dgm:t>
    </dgm:pt>
    <dgm:pt modelId="{ACD76EAF-5B3A-420F-BC08-1DA66EEE36EF}" type="pres">
      <dgm:prSet presAssocID="{58F6D566-CC46-4E97-8A49-926E966B8B7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1C9C8C-C071-444D-B641-AFBBDBC6348A}" type="pres">
      <dgm:prSet presAssocID="{9B83CDD8-737A-4B37-B569-020DA39D3893}" presName="node" presStyleLbl="node1" presStyleIdx="0" presStyleCnt="1" custLinFactNeighborX="-10522" custLinFactNeighborY="-25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DCD081-C012-4A89-BB0A-B27647AA581B}" srcId="{58F6D566-CC46-4E97-8A49-926E966B8B75}" destId="{9B83CDD8-737A-4B37-B569-020DA39D3893}" srcOrd="0" destOrd="0" parTransId="{831C25B7-9FD3-464C-82B0-398F34260C65}" sibTransId="{E4E97AC5-751A-493B-8FE8-0054D6615AEF}"/>
    <dgm:cxn modelId="{10DCB902-B48A-4887-AFBF-72F6FF94C924}" type="presOf" srcId="{9B83CDD8-737A-4B37-B569-020DA39D3893}" destId="{D01C9C8C-C071-444D-B641-AFBBDBC6348A}" srcOrd="0" destOrd="0" presId="urn:microsoft.com/office/officeart/2005/8/layout/process2"/>
    <dgm:cxn modelId="{A8AD9EBD-F5ED-4609-B0C8-72F5BA8C73D7}" type="presOf" srcId="{58F6D566-CC46-4E97-8A49-926E966B8B75}" destId="{ACD76EAF-5B3A-420F-BC08-1DA66EEE36EF}" srcOrd="0" destOrd="0" presId="urn:microsoft.com/office/officeart/2005/8/layout/process2"/>
    <dgm:cxn modelId="{6F52A033-4EF8-4E3A-BDD5-31BEFB9B7D5C}" type="presParOf" srcId="{ACD76EAF-5B3A-420F-BC08-1DA66EEE36EF}" destId="{D01C9C8C-C071-444D-B641-AFBBDBC6348A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9C8C-C071-444D-B641-AFBBDBC6348A}">
      <dsp:nvSpPr>
        <dsp:cNvPr id="0" name=""/>
        <dsp:cNvSpPr/>
      </dsp:nvSpPr>
      <dsp:spPr>
        <a:xfrm>
          <a:off x="0" y="474"/>
          <a:ext cx="1944216" cy="155499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u="sng" kern="1200" dirty="0" err="1" smtClean="0">
              <a:solidFill>
                <a:schemeClr val="tx1"/>
              </a:solidFill>
            </a:rPr>
            <a:t>Olea</a:t>
          </a:r>
          <a:r>
            <a:rPr lang="pl-PL" sz="2400" u="sng" kern="1200" dirty="0" smtClean="0">
              <a:solidFill>
                <a:schemeClr val="tx1"/>
              </a:solidFill>
            </a:rPr>
            <a:t> </a:t>
          </a:r>
          <a:r>
            <a:rPr lang="pl-PL" sz="2400" u="sng" kern="1200" dirty="0" err="1" smtClean="0">
              <a:solidFill>
                <a:schemeClr val="tx1"/>
              </a:solidFill>
            </a:rPr>
            <a:t>leaves</a:t>
          </a:r>
          <a:endParaRPr lang="pl-PL" sz="2400" u="sng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>
              <a:solidFill>
                <a:schemeClr val="tx1"/>
              </a:solidFill>
            </a:rPr>
            <a:t>Olea</a:t>
          </a:r>
          <a:r>
            <a:rPr lang="pl-PL" sz="2000" kern="1200" dirty="0" smtClean="0">
              <a:solidFill>
                <a:schemeClr val="tx1"/>
              </a:solidFill>
            </a:rPr>
            <a:t> </a:t>
          </a:r>
          <a:r>
            <a:rPr lang="pl-PL" sz="2000" kern="1200" dirty="0" err="1" smtClean="0">
              <a:solidFill>
                <a:schemeClr val="tx1"/>
              </a:solidFill>
            </a:rPr>
            <a:t>europaea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45544" y="46018"/>
        <a:ext cx="1853128" cy="1463905"/>
      </dsp:txXfrm>
    </dsp:sp>
    <dsp:sp modelId="{1ECA3308-8987-4953-A5E4-13D04D626A37}">
      <dsp:nvSpPr>
        <dsp:cNvPr id="0" name=""/>
        <dsp:cNvSpPr/>
      </dsp:nvSpPr>
      <dsp:spPr>
        <a:xfrm rot="5400000">
          <a:off x="680546" y="1594342"/>
          <a:ext cx="583122" cy="69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/>
        </a:p>
      </dsp:txBody>
      <dsp:txXfrm rot="-5400000">
        <a:off x="762184" y="1652654"/>
        <a:ext cx="419848" cy="408185"/>
      </dsp:txXfrm>
    </dsp:sp>
    <dsp:sp modelId="{0C7025B9-CBC9-448A-8B34-F0A616A151C7}">
      <dsp:nvSpPr>
        <dsp:cNvPr id="0" name=""/>
        <dsp:cNvSpPr/>
      </dsp:nvSpPr>
      <dsp:spPr>
        <a:xfrm>
          <a:off x="0" y="2332964"/>
          <a:ext cx="1944216" cy="155499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60% </a:t>
          </a:r>
          <a:r>
            <a:rPr lang="pl-PL" sz="2400" kern="1200" dirty="0" err="1" smtClean="0">
              <a:solidFill>
                <a:schemeClr val="tx1"/>
              </a:solidFill>
            </a:rPr>
            <a:t>Ethanol</a:t>
          </a:r>
          <a:r>
            <a:rPr lang="pl-PL" sz="2400" kern="1200" dirty="0" smtClean="0">
              <a:solidFill>
                <a:schemeClr val="tx1"/>
              </a:solidFill>
            </a:rPr>
            <a:t>  </a:t>
          </a:r>
          <a:r>
            <a:rPr lang="pl-PL" sz="2400" kern="1200" dirty="0" err="1" smtClean="0">
              <a:solidFill>
                <a:schemeClr val="tx1"/>
              </a:solidFill>
            </a:rPr>
            <a:t>Extract</a:t>
          </a:r>
          <a:r>
            <a:rPr lang="pl-PL" sz="2400" kern="1200" dirty="0" smtClean="0">
              <a:solidFill>
                <a:schemeClr val="tx1"/>
              </a:solidFill>
            </a:rPr>
            <a:t> 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45544" y="2378508"/>
        <a:ext cx="1853128" cy="1463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9C8C-C071-444D-B641-AFBBDBC6348A}">
      <dsp:nvSpPr>
        <dsp:cNvPr id="0" name=""/>
        <dsp:cNvSpPr/>
      </dsp:nvSpPr>
      <dsp:spPr>
        <a:xfrm>
          <a:off x="0" y="2372"/>
          <a:ext cx="1944216" cy="15534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u="sng" kern="1200" dirty="0" err="1" smtClean="0">
              <a:solidFill>
                <a:schemeClr val="tx1"/>
              </a:solidFill>
            </a:rPr>
            <a:t>Ligustrum</a:t>
          </a:r>
          <a:r>
            <a:rPr lang="pl-PL" sz="2400" u="sng" kern="1200" dirty="0" smtClean="0">
              <a:solidFill>
                <a:schemeClr val="tx1"/>
              </a:solidFill>
            </a:rPr>
            <a:t> </a:t>
          </a:r>
          <a:r>
            <a:rPr lang="pl-PL" sz="2400" u="sng" kern="1200" dirty="0" err="1" smtClean="0">
              <a:solidFill>
                <a:schemeClr val="tx1"/>
              </a:solidFill>
            </a:rPr>
            <a:t>leaves</a:t>
          </a:r>
          <a:endParaRPr lang="pl-PL" sz="2400" u="sng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>
              <a:solidFill>
                <a:schemeClr val="tx1"/>
              </a:solidFill>
            </a:rPr>
            <a:t>Ligustrum</a:t>
          </a:r>
          <a:r>
            <a:rPr lang="pl-PL" sz="2000" kern="1200" dirty="0" smtClean="0">
              <a:solidFill>
                <a:schemeClr val="tx1"/>
              </a:solidFill>
            </a:rPr>
            <a:t> </a:t>
          </a:r>
          <a:r>
            <a:rPr lang="pl-PL" sz="2000" kern="1200" dirty="0" err="1" smtClean="0">
              <a:solidFill>
                <a:schemeClr val="tx1"/>
              </a:solidFill>
            </a:rPr>
            <a:t>vulgare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45500" y="47872"/>
        <a:ext cx="1853216" cy="1462474"/>
      </dsp:txXfrm>
    </dsp:sp>
    <dsp:sp modelId="{1ECA3308-8987-4953-A5E4-13D04D626A37}">
      <dsp:nvSpPr>
        <dsp:cNvPr id="0" name=""/>
        <dsp:cNvSpPr/>
      </dsp:nvSpPr>
      <dsp:spPr>
        <a:xfrm rot="5400000">
          <a:off x="680831" y="1594684"/>
          <a:ext cx="582552" cy="6990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/>
        </a:p>
      </dsp:txBody>
      <dsp:txXfrm rot="-5400000">
        <a:off x="762389" y="1652939"/>
        <a:ext cx="419437" cy="407786"/>
      </dsp:txXfrm>
    </dsp:sp>
    <dsp:sp modelId="{0C7025B9-CBC9-448A-8B34-F0A616A151C7}">
      <dsp:nvSpPr>
        <dsp:cNvPr id="0" name=""/>
        <dsp:cNvSpPr/>
      </dsp:nvSpPr>
      <dsp:spPr>
        <a:xfrm>
          <a:off x="0" y="2332584"/>
          <a:ext cx="1944216" cy="15534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60% </a:t>
          </a:r>
          <a:r>
            <a:rPr lang="pl-PL" sz="2400" kern="1200" dirty="0" err="1" smtClean="0">
              <a:solidFill>
                <a:schemeClr val="tx1"/>
              </a:solidFill>
            </a:rPr>
            <a:t>Ethanol</a:t>
          </a:r>
          <a:r>
            <a:rPr lang="pl-PL" sz="2400" kern="1200" dirty="0" smtClean="0">
              <a:solidFill>
                <a:schemeClr val="tx1"/>
              </a:solidFill>
            </a:rPr>
            <a:t>  </a:t>
          </a:r>
          <a:r>
            <a:rPr lang="pl-PL" sz="2400" kern="1200" dirty="0" err="1" smtClean="0">
              <a:solidFill>
                <a:schemeClr val="tx1"/>
              </a:solidFill>
            </a:rPr>
            <a:t>Extract</a:t>
          </a:r>
          <a:r>
            <a:rPr lang="pl-PL" sz="2400" kern="1200" dirty="0" smtClean="0">
              <a:solidFill>
                <a:schemeClr val="tx1"/>
              </a:solidFill>
            </a:rPr>
            <a:t> 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45500" y="2378084"/>
        <a:ext cx="1853216" cy="1462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9C8C-C071-444D-B641-AFBBDBC6348A}">
      <dsp:nvSpPr>
        <dsp:cNvPr id="0" name=""/>
        <dsp:cNvSpPr/>
      </dsp:nvSpPr>
      <dsp:spPr>
        <a:xfrm>
          <a:off x="0" y="0"/>
          <a:ext cx="1944216" cy="15534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u="sng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u="sng" kern="1200" dirty="0" err="1" smtClean="0">
              <a:solidFill>
                <a:schemeClr val="tx1"/>
              </a:solidFill>
            </a:rPr>
            <a:t>Forsythia</a:t>
          </a:r>
          <a:r>
            <a:rPr lang="pl-PL" sz="2000" u="sng" kern="1200" dirty="0" smtClean="0">
              <a:solidFill>
                <a:schemeClr val="tx1"/>
              </a:solidFill>
            </a:rPr>
            <a:t> </a:t>
          </a:r>
          <a:r>
            <a:rPr lang="pl-PL" sz="2000" u="sng" kern="1200" dirty="0" err="1" smtClean="0">
              <a:solidFill>
                <a:schemeClr val="tx1"/>
              </a:solidFill>
            </a:rPr>
            <a:t>leaves</a:t>
          </a:r>
          <a:endParaRPr lang="pl-PL" sz="2000" u="sng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u="sng" kern="1200" dirty="0" err="1" smtClean="0">
              <a:solidFill>
                <a:schemeClr val="tx1"/>
              </a:solidFill>
              <a:effectLst/>
            </a:rPr>
            <a:t>Forsythia</a:t>
          </a:r>
          <a:r>
            <a:rPr lang="pl-PL" sz="2000" u="sng" kern="1200" dirty="0" smtClean="0">
              <a:solidFill>
                <a:schemeClr val="tx1"/>
              </a:solidFill>
              <a:effectLst/>
            </a:rPr>
            <a:t> </a:t>
          </a:r>
          <a:r>
            <a:rPr lang="pl-PL" sz="2000" u="sng" kern="1200" dirty="0" err="1" smtClean="0">
              <a:solidFill>
                <a:schemeClr val="tx1"/>
              </a:solidFill>
              <a:effectLst/>
            </a:rPr>
            <a:t>flowers</a:t>
          </a:r>
          <a:endParaRPr lang="pl-PL" sz="2000" u="sng" kern="1200" dirty="0" smtClean="0">
            <a:solidFill>
              <a:schemeClr val="tx1"/>
            </a:solidFill>
            <a:effectLst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u="none" kern="1200" dirty="0" err="1" smtClean="0">
              <a:solidFill>
                <a:schemeClr val="tx1"/>
              </a:solidFill>
            </a:rPr>
            <a:t>Forsythia</a:t>
          </a:r>
          <a:r>
            <a:rPr lang="pl-PL" sz="1600" u="none" kern="1200" dirty="0" smtClean="0">
              <a:solidFill>
                <a:schemeClr val="tx1"/>
              </a:solidFill>
            </a:rPr>
            <a:t> x intermedia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45500" y="45500"/>
        <a:ext cx="1853216" cy="1462474"/>
      </dsp:txXfrm>
    </dsp:sp>
    <dsp:sp modelId="{1ECA3308-8987-4953-A5E4-13D04D626A37}">
      <dsp:nvSpPr>
        <dsp:cNvPr id="0" name=""/>
        <dsp:cNvSpPr/>
      </dsp:nvSpPr>
      <dsp:spPr>
        <a:xfrm rot="5400000">
          <a:off x="679941" y="1593497"/>
          <a:ext cx="584332" cy="6990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/>
        </a:p>
      </dsp:txBody>
      <dsp:txXfrm rot="-5400000">
        <a:off x="762389" y="1650862"/>
        <a:ext cx="419437" cy="409032"/>
      </dsp:txXfrm>
    </dsp:sp>
    <dsp:sp modelId="{0C7025B9-CBC9-448A-8B34-F0A616A151C7}">
      <dsp:nvSpPr>
        <dsp:cNvPr id="0" name=""/>
        <dsp:cNvSpPr/>
      </dsp:nvSpPr>
      <dsp:spPr>
        <a:xfrm>
          <a:off x="0" y="2332584"/>
          <a:ext cx="1944216" cy="15534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60% </a:t>
          </a:r>
          <a:r>
            <a:rPr lang="pl-PL" sz="2400" kern="1200" dirty="0" err="1" smtClean="0">
              <a:solidFill>
                <a:schemeClr val="tx1"/>
              </a:solidFill>
            </a:rPr>
            <a:t>Ethanol</a:t>
          </a:r>
          <a:r>
            <a:rPr lang="pl-PL" sz="2400" kern="1200" dirty="0" smtClean="0">
              <a:solidFill>
                <a:schemeClr val="tx1"/>
              </a:solidFill>
            </a:rPr>
            <a:t> </a:t>
          </a:r>
          <a:r>
            <a:rPr lang="pl-PL" sz="2400" kern="1200" dirty="0" err="1" smtClean="0">
              <a:solidFill>
                <a:schemeClr val="tx1"/>
              </a:solidFill>
            </a:rPr>
            <a:t>Extract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45500" y="2378084"/>
        <a:ext cx="1853216" cy="1462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9C8C-C071-444D-B641-AFBBDBC6348A}">
      <dsp:nvSpPr>
        <dsp:cNvPr id="0" name=""/>
        <dsp:cNvSpPr/>
      </dsp:nvSpPr>
      <dsp:spPr>
        <a:xfrm>
          <a:off x="0" y="0"/>
          <a:ext cx="1944216" cy="155499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u="sng" kern="1200" dirty="0" smtClean="0">
              <a:solidFill>
                <a:schemeClr val="tx1"/>
              </a:solidFill>
            </a:rPr>
            <a:t>Syringa </a:t>
          </a:r>
          <a:r>
            <a:rPr lang="pl-PL" sz="2000" u="sng" kern="1200" dirty="0" err="1" smtClean="0">
              <a:solidFill>
                <a:schemeClr val="tx1"/>
              </a:solidFill>
            </a:rPr>
            <a:t>leaves</a:t>
          </a:r>
          <a:endParaRPr lang="pl-PL" sz="2000" u="sng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u="sng" kern="1200" dirty="0" smtClean="0">
              <a:solidFill>
                <a:schemeClr val="tx1"/>
              </a:solidFill>
            </a:rPr>
            <a:t>Syringa </a:t>
          </a:r>
          <a:r>
            <a:rPr lang="pl-PL" sz="2000" u="sng" kern="1200" dirty="0" err="1" smtClean="0">
              <a:solidFill>
                <a:schemeClr val="tx1"/>
              </a:solidFill>
            </a:rPr>
            <a:t>flowers</a:t>
          </a:r>
          <a:endParaRPr lang="pl-PL" sz="2000" u="sng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Syringa </a:t>
          </a:r>
          <a:r>
            <a:rPr lang="pl-PL" sz="1800" kern="1200" dirty="0" err="1" smtClean="0">
              <a:solidFill>
                <a:schemeClr val="tx1"/>
              </a:solidFill>
            </a:rPr>
            <a:t>vulgaris</a:t>
          </a:r>
          <a:endParaRPr lang="pl-PL" sz="1800" kern="1200" dirty="0" smtClean="0">
            <a:solidFill>
              <a:schemeClr val="tx1"/>
            </a:solidFill>
          </a:endParaRPr>
        </a:p>
      </dsp:txBody>
      <dsp:txXfrm>
        <a:off x="45544" y="45544"/>
        <a:ext cx="1853128" cy="1463905"/>
      </dsp:txXfrm>
    </dsp:sp>
    <dsp:sp modelId="{1ECA3308-8987-4953-A5E4-13D04D626A37}">
      <dsp:nvSpPr>
        <dsp:cNvPr id="0" name=""/>
        <dsp:cNvSpPr/>
      </dsp:nvSpPr>
      <dsp:spPr>
        <a:xfrm rot="5400000">
          <a:off x="729381" y="1607925"/>
          <a:ext cx="583478" cy="69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/>
        </a:p>
      </dsp:txBody>
      <dsp:txXfrm rot="-5400000">
        <a:off x="811197" y="1666059"/>
        <a:ext cx="419848" cy="408435"/>
      </dsp:txXfrm>
    </dsp:sp>
    <dsp:sp modelId="{0C7025B9-CBC9-448A-8B34-F0A616A151C7}">
      <dsp:nvSpPr>
        <dsp:cNvPr id="0" name=""/>
        <dsp:cNvSpPr/>
      </dsp:nvSpPr>
      <dsp:spPr>
        <a:xfrm>
          <a:off x="0" y="2332964"/>
          <a:ext cx="1944216" cy="155499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60% </a:t>
          </a:r>
          <a:r>
            <a:rPr lang="pl-PL" sz="2400" kern="1200" dirty="0" err="1" smtClean="0">
              <a:solidFill>
                <a:schemeClr val="tx1"/>
              </a:solidFill>
            </a:rPr>
            <a:t>Ethanol</a:t>
          </a:r>
          <a:r>
            <a:rPr lang="pl-PL" sz="2400" kern="1200" dirty="0" smtClean="0">
              <a:solidFill>
                <a:schemeClr val="tx1"/>
              </a:solidFill>
            </a:rPr>
            <a:t>  </a:t>
          </a:r>
          <a:r>
            <a:rPr lang="pl-PL" sz="2400" kern="1200" dirty="0" err="1" smtClean="0">
              <a:solidFill>
                <a:schemeClr val="tx1"/>
              </a:solidFill>
            </a:rPr>
            <a:t>Extract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45544" y="2378508"/>
        <a:ext cx="1853128" cy="14639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9C8C-C071-444D-B641-AFBBDBC6348A}">
      <dsp:nvSpPr>
        <dsp:cNvPr id="0" name=""/>
        <dsp:cNvSpPr/>
      </dsp:nvSpPr>
      <dsp:spPr>
        <a:xfrm>
          <a:off x="1728182" y="72007"/>
          <a:ext cx="3317318" cy="18429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u="sng" kern="1200" dirty="0" smtClean="0">
              <a:solidFill>
                <a:schemeClr val="tx1"/>
              </a:solidFill>
            </a:rPr>
            <a:t>Syringa </a:t>
          </a:r>
          <a:r>
            <a:rPr lang="pl-PL" sz="2000" b="1" u="sng" kern="1200" dirty="0" err="1" smtClean="0">
              <a:solidFill>
                <a:schemeClr val="tx1"/>
              </a:solidFill>
            </a:rPr>
            <a:t>flowers</a:t>
          </a:r>
          <a:endParaRPr lang="pl-PL" sz="2000" b="1" u="sng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Syringa </a:t>
          </a:r>
          <a:r>
            <a:rPr lang="pl-PL" sz="2000" kern="1200" dirty="0" err="1" smtClean="0">
              <a:solidFill>
                <a:schemeClr val="tx1"/>
              </a:solidFill>
            </a:rPr>
            <a:t>vulgaris</a:t>
          </a:r>
          <a:endParaRPr lang="pl-PL" sz="2000" kern="1200" dirty="0" smtClean="0">
            <a:solidFill>
              <a:schemeClr val="tx1"/>
            </a:solidFill>
          </a:endParaRPr>
        </a:p>
      </dsp:txBody>
      <dsp:txXfrm>
        <a:off x="1782160" y="125985"/>
        <a:ext cx="3209362" cy="1734998"/>
      </dsp:txXfrm>
    </dsp:sp>
    <dsp:sp modelId="{1ECA3308-8987-4953-A5E4-13D04D626A37}">
      <dsp:nvSpPr>
        <dsp:cNvPr id="0" name=""/>
        <dsp:cNvSpPr/>
      </dsp:nvSpPr>
      <dsp:spPr>
        <a:xfrm rot="7421390">
          <a:off x="2361744" y="2145665"/>
          <a:ext cx="348124" cy="409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 rot="-5400000">
        <a:off x="2441773" y="2185370"/>
        <a:ext cx="245997" cy="243687"/>
      </dsp:txXfrm>
    </dsp:sp>
    <dsp:sp modelId="{0C7025B9-CBC9-448A-8B34-F0A616A151C7}">
      <dsp:nvSpPr>
        <dsp:cNvPr id="0" name=""/>
        <dsp:cNvSpPr/>
      </dsp:nvSpPr>
      <dsp:spPr>
        <a:xfrm>
          <a:off x="0" y="2664304"/>
          <a:ext cx="3317318" cy="18429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 60% </a:t>
          </a:r>
          <a:r>
            <a:rPr lang="pl-PL" sz="2400" kern="1200" dirty="0" err="1" smtClean="0">
              <a:solidFill>
                <a:schemeClr val="tx1"/>
              </a:solidFill>
            </a:rPr>
            <a:t>Ethanol</a:t>
          </a:r>
          <a:r>
            <a:rPr lang="pl-PL" sz="2400" kern="1200" dirty="0" smtClean="0">
              <a:solidFill>
                <a:schemeClr val="tx1"/>
              </a:solidFill>
            </a:rPr>
            <a:t> </a:t>
          </a:r>
          <a:r>
            <a:rPr lang="pl-PL" sz="2400" kern="1200" dirty="0" err="1" smtClean="0">
              <a:solidFill>
                <a:schemeClr val="tx1"/>
              </a:solidFill>
            </a:rPr>
            <a:t>Extract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53978" y="2718282"/>
        <a:ext cx="3209362" cy="17349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9C8C-C071-444D-B641-AFBBDBC6348A}">
      <dsp:nvSpPr>
        <dsp:cNvPr id="0" name=""/>
        <dsp:cNvSpPr/>
      </dsp:nvSpPr>
      <dsp:spPr>
        <a:xfrm>
          <a:off x="576061" y="0"/>
          <a:ext cx="2592288" cy="144016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>
              <a:solidFill>
                <a:schemeClr val="tx1"/>
              </a:solidFill>
            </a:rPr>
            <a:t>Fraction</a:t>
          </a:r>
          <a:r>
            <a:rPr lang="pl-PL" sz="2000" b="1" kern="1200" baseline="0" dirty="0" smtClean="0">
              <a:solidFill>
                <a:schemeClr val="tx1"/>
              </a:solidFill>
            </a:rPr>
            <a:t> 1</a:t>
          </a:r>
          <a:endParaRPr lang="pl-PL" sz="2000" b="1" kern="1200" dirty="0" smtClean="0">
            <a:solidFill>
              <a:schemeClr val="tx1"/>
            </a:solidFill>
          </a:endParaRPr>
        </a:p>
      </dsp:txBody>
      <dsp:txXfrm>
        <a:off x="618242" y="42181"/>
        <a:ext cx="2507926" cy="13557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9C8C-C071-444D-B641-AFBBDBC6348A}">
      <dsp:nvSpPr>
        <dsp:cNvPr id="0" name=""/>
        <dsp:cNvSpPr/>
      </dsp:nvSpPr>
      <dsp:spPr>
        <a:xfrm>
          <a:off x="339307" y="0"/>
          <a:ext cx="2592288" cy="144016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>
              <a:solidFill>
                <a:schemeClr val="tx1"/>
              </a:solidFill>
            </a:rPr>
            <a:t>Fraction</a:t>
          </a:r>
          <a:r>
            <a:rPr lang="pl-PL" sz="2000" b="1" kern="1200" baseline="0" dirty="0" smtClean="0">
              <a:solidFill>
                <a:schemeClr val="tx1"/>
              </a:solidFill>
            </a:rPr>
            <a:t> 6</a:t>
          </a:r>
          <a:endParaRPr lang="pl-PL" sz="2000" b="1" kern="1200" dirty="0" smtClean="0">
            <a:solidFill>
              <a:schemeClr val="tx1"/>
            </a:solidFill>
          </a:endParaRPr>
        </a:p>
      </dsp:txBody>
      <dsp:txXfrm>
        <a:off x="381488" y="42181"/>
        <a:ext cx="2507926" cy="135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pl-P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35D190E-224F-418D-8F3F-E61D55E92B9C}" type="datetimeFigureOut">
              <a:rPr lang="en-US" altLang="pl-PL"/>
              <a:pPr>
                <a:defRPr/>
              </a:pPr>
              <a:t>7/3/2016</a:t>
            </a:fld>
            <a:endParaRPr lang="en-US" altLang="pl-PL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pl-PL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24BFFCA-858C-4497-BD18-66941766950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3266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7F3712-DFC6-4C5E-8E8E-D9721DD0C258}" type="datetimeFigureOut">
              <a:rPr lang="pl-PL"/>
              <a:pPr>
                <a:defRPr/>
              </a:pPr>
              <a:t>2016-07-03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AF4948-4EFE-4912-8812-282CCCC1C0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14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AF4948-4EFE-4912-8812-282CCCC1C0FC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75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564B-4273-48D6-99E5-05E80AA1F34E}" type="slidenum">
              <a:rPr lang="pl-PL" smtClean="0">
                <a:solidFill>
                  <a:prstClr val="black"/>
                </a:solidFill>
              </a:rPr>
              <a:pPr/>
              <a:t>30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Przeprowadzono badania</a:t>
            </a:r>
            <a:r>
              <a:rPr lang="pl-PL" baseline="0" dirty="0" smtClean="0"/>
              <a:t> cytotoksyczności – oznaczona metodą </a:t>
            </a:r>
            <a:r>
              <a:rPr lang="pl-PL" baseline="0" dirty="0" err="1" smtClean="0"/>
              <a:t>cytometrii</a:t>
            </a:r>
            <a:r>
              <a:rPr lang="pl-PL" baseline="0" dirty="0" smtClean="0"/>
              <a:t> przepływowej z użyciem jodku </a:t>
            </a:r>
            <a:r>
              <a:rPr lang="pl-PL" baseline="0" dirty="0" err="1" smtClean="0"/>
              <a:t>propidyny</a:t>
            </a:r>
            <a:r>
              <a:rPr lang="pl-PL" baseline="0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564B-4273-48D6-99E5-05E80AA1F34E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564B-4273-48D6-99E5-05E80AA1F34E}" type="slidenum">
              <a:rPr lang="pl-PL" smtClean="0">
                <a:solidFill>
                  <a:prstClr val="black"/>
                </a:solidFill>
              </a:rPr>
              <a:pPr/>
              <a:t>34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564B-4273-48D6-99E5-05E80AA1F34E}" type="slidenum">
              <a:rPr lang="pl-PL" smtClean="0">
                <a:solidFill>
                  <a:prstClr val="black"/>
                </a:solidFill>
              </a:rPr>
              <a:pPr/>
              <a:t>36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564B-4273-48D6-99E5-05E80AA1F34E}" type="slidenum">
              <a:rPr lang="pl-PL" smtClean="0">
                <a:solidFill>
                  <a:prstClr val="black"/>
                </a:solidFill>
              </a:rPr>
              <a:pPr/>
              <a:t>37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Łącznik prosty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956E-C890-41D0-BD24-AC2594E254B6}" type="datetimeFigureOut">
              <a:rPr lang="pl-PL"/>
              <a:pPr>
                <a:defRPr/>
              </a:pPr>
              <a:t>2016-07-03</a:t>
            </a:fld>
            <a:endParaRPr lang="pl-PL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06B5-B556-46B8-A22C-E7C624B2C3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59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7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5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1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9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04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08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11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8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Łącznik prosty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Łącznik prosty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18290-081A-4374-A2C8-58D9DF8A3C97}" type="datetimeFigureOut">
              <a:rPr lang="pl-PL"/>
              <a:pPr>
                <a:defRPr/>
              </a:pPr>
              <a:t>2016-07-03</a:t>
            </a:fld>
            <a:endParaRPr lang="pl-PL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C841-243E-49BD-8F2D-2D1F31A622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56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47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98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3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8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11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13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27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61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67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12" name="Prostokąt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Łącznik prosty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DBF9-D8D1-432D-A050-2E86E391FBA6}" type="datetimeFigureOut">
              <a:rPr lang="pl-PL"/>
              <a:pPr>
                <a:defRPr/>
              </a:pPr>
              <a:t>2016-07-03</a:t>
            </a:fld>
            <a:endParaRPr lang="pl-PL"/>
          </a:p>
        </p:txBody>
      </p:sp>
      <p:sp>
        <p:nvSpPr>
          <p:cNvPr id="19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7D9630B-47CE-4892-80E4-73EC063DFE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97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15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46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13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91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71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93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2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09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6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10" name="Prostokąt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Łącznik prosty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888AE99-A421-4D9A-9C7B-AE2F394484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0BD4-4D8F-4A38-9BD0-F8BAB67CAC5B}" type="datetimeFigureOut">
              <a:rPr lang="pl-PL"/>
              <a:pPr>
                <a:defRPr/>
              </a:pPr>
              <a:t>2016-07-03</a:t>
            </a:fld>
            <a:endParaRPr lang="pl-PL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919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0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39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2016-07-03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3B01-FD2C-429B-97C6-EEA79AFDEC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25A3-4FDB-462E-A3BE-2F6688B319CB}" type="datetimeFigureOut">
              <a:rPr lang="pl-PL"/>
              <a:pPr>
                <a:defRPr/>
              </a:pPr>
              <a:t>2016-07-03</a:t>
            </a:fld>
            <a:endParaRPr lang="pl-PL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89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AD65-582B-4DA4-8711-6C18952366C1}" type="datetimeFigureOut">
              <a:rPr lang="pl-PL"/>
              <a:pPr>
                <a:defRPr/>
              </a:pPr>
              <a:t>2016-07-03</a:t>
            </a:fld>
            <a:endParaRPr lang="pl-PL"/>
          </a:p>
        </p:txBody>
      </p:sp>
      <p:sp>
        <p:nvSpPr>
          <p:cNvPr id="1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91EB9-E373-4793-BD5C-7251347282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01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pl-PL" smtClean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Łącznik prosty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4E379-D07F-4932-B222-B3E249674B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B52E-825B-4B54-A7F7-2F45A7F9D272}" type="datetimeFigureOut">
              <a:rPr lang="pl-PL"/>
              <a:pPr>
                <a:defRPr/>
              </a:pPr>
              <a:t>2016-07-03</a:t>
            </a:fld>
            <a:endParaRPr lang="pl-PL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64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50EA-3A3C-4124-9326-22C6B66059AC}" type="datetimeFigureOut">
              <a:rPr lang="pl-PL" smtClean="0"/>
              <a:t>2016-07-03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5D5B-D4E8-44D8-8856-2C26182DD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80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F3C-E47E-4D78-A8AB-8732D7A11D0B}" type="datetimeFigureOut">
              <a:rPr lang="pl-PL" smtClean="0"/>
              <a:pPr/>
              <a:t>2016-07-03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F40E-82CC-4290-8C78-9ED1C4461D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12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3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909EED-DAB7-4C8D-BFD8-DB3D2598D6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32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5B7AF-440B-488E-BE16-89398192EB41}" type="datetimeFigureOut">
              <a:rPr lang="pl-PL"/>
              <a:pPr>
                <a:defRPr/>
              </a:pPr>
              <a:t>2016-07-03</a:t>
            </a:fld>
            <a:endParaRPr lang="pl-PL"/>
          </a:p>
        </p:txBody>
      </p:sp>
      <p:sp>
        <p:nvSpPr>
          <p:cNvPr id="33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2016-07-03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87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2016-07-03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2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C68F3C-E47E-4D78-A8AB-8732D7A11D0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2016-07-03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30F40E-82CC-4290-8C78-9ED1C4461DAE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40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image" Target="../media/image61.jpeg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59.jpe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58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emf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1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gif"/><Relationship Id="rId4" Type="http://schemas.openxmlformats.org/officeDocument/2006/relationships/hyperlink" Target="http://www.fu-berlin.de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" b="-2713"/>
          <a:stretch/>
        </p:blipFill>
        <p:spPr bwMode="auto">
          <a:xfrm>
            <a:off x="198054" y="188640"/>
            <a:ext cx="3201741" cy="54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dtytuł 2"/>
          <p:cNvSpPr>
            <a:spLocks noGrp="1"/>
          </p:cNvSpPr>
          <p:nvPr>
            <p:ph type="subTitle" idx="4294967295"/>
          </p:nvPr>
        </p:nvSpPr>
        <p:spPr>
          <a:xfrm>
            <a:off x="-504564" y="4041068"/>
            <a:ext cx="9144000" cy="936625"/>
          </a:xfrm>
        </p:spPr>
        <p:txBody>
          <a:bodyPr>
            <a:normAutofit/>
          </a:bodyPr>
          <a:lstStyle/>
          <a:p>
            <a:pPr marL="0" indent="0" algn="r" eaLnBrk="1" hangingPunct="1">
              <a:buFont typeface="Wingdings 2" pitchFamily="18" charset="2"/>
              <a:buNone/>
              <a:defRPr/>
            </a:pPr>
            <a:r>
              <a:rPr lang="pl-PL" altLang="pl-PL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Anna.K</a:t>
            </a:r>
            <a:r>
              <a:rPr lang="pl-PL" altLang="pl-P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. </a:t>
            </a:r>
            <a:r>
              <a:rPr lang="pl-PL" altLang="pl-PL" dirty="0" smtClean="0">
                <a:latin typeface="Georgia" pitchFamily="18" charset="0"/>
              </a:rPr>
              <a:t>Kiss</a:t>
            </a:r>
            <a:endParaRPr lang="pl-PL" altLang="pl-PL" sz="2400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idx="1"/>
          </p:nvPr>
        </p:nvSpPr>
        <p:spPr>
          <a:xfrm>
            <a:off x="251520" y="1556792"/>
            <a:ext cx="8713788" cy="2663825"/>
          </a:xfrm>
        </p:spPr>
        <p:txBody>
          <a:bodyPr anchor="b">
            <a:noAutofit/>
          </a:bodyPr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pl-PL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The </a:t>
            </a:r>
            <a:r>
              <a:rPr lang="en-US" altLang="pl-PL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Oleaceae</a:t>
            </a:r>
            <a:r>
              <a:rPr lang="en-US" altLang="pl-PL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family plants as a source of </a:t>
            </a:r>
            <a:r>
              <a:rPr lang="en-US" altLang="pl-PL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oleuropein</a:t>
            </a:r>
            <a:r>
              <a:rPr lang="en-US" altLang="pl-PL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derivatives with </a:t>
            </a:r>
            <a:r>
              <a:rPr lang="pl-PL" altLang="pl-P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pl-PL" altLang="pl-P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en-US" altLang="pl-P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anti-inflammatory </a:t>
            </a:r>
            <a:r>
              <a:rPr lang="en-US" altLang="pl-PL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activity</a:t>
            </a:r>
            <a:r>
              <a:rPr lang="pl-PL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pl-PL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pl-PL" altLang="pl-PL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9220" name="Prostokąt 4"/>
          <p:cNvSpPr>
            <a:spLocks noChangeArrowheads="1"/>
          </p:cNvSpPr>
          <p:nvPr/>
        </p:nvSpPr>
        <p:spPr bwMode="auto">
          <a:xfrm>
            <a:off x="0" y="55883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1800" dirty="0">
                <a:latin typeface="Georgia" pitchFamily="18" charset="0"/>
              </a:rPr>
              <a:t>Medical University of Warsaw, Institute of Pharmacy,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1800" dirty="0">
                <a:latin typeface="Georgia" pitchFamily="18" charset="0"/>
              </a:rPr>
              <a:t>Department of </a:t>
            </a:r>
            <a:r>
              <a:rPr lang="en-US" altLang="pl-PL" sz="1800" dirty="0" err="1">
                <a:latin typeface="Georgia" pitchFamily="18" charset="0"/>
              </a:rPr>
              <a:t>Pharmacognosy</a:t>
            </a:r>
            <a:r>
              <a:rPr lang="en-US" altLang="pl-PL" sz="1800" dirty="0">
                <a:latin typeface="Georgia" pitchFamily="18" charset="0"/>
              </a:rPr>
              <a:t> and Molecular Basis of </a:t>
            </a:r>
            <a:r>
              <a:rPr lang="en-US" altLang="pl-PL" sz="1800" dirty="0" err="1">
                <a:latin typeface="Georgia" pitchFamily="18" charset="0"/>
              </a:rPr>
              <a:t>Phytotherapy</a:t>
            </a:r>
            <a:endParaRPr lang="en-US" altLang="pl-PL" sz="1800" dirty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7" y="188640"/>
            <a:ext cx="1175108" cy="114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7" name="Grupa 2"/>
          <p:cNvGrpSpPr>
            <a:grpSpLocks/>
          </p:cNvGrpSpPr>
          <p:nvPr/>
        </p:nvGrpSpPr>
        <p:grpSpPr bwMode="auto">
          <a:xfrm>
            <a:off x="1475656" y="300984"/>
            <a:ext cx="6120680" cy="6044339"/>
            <a:chOff x="1835696" y="147202"/>
            <a:chExt cx="6552728" cy="660623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47202"/>
              <a:ext cx="6408712" cy="650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ole tekstowe 1"/>
            <p:cNvSpPr txBox="1">
              <a:spLocks noChangeArrowheads="1"/>
            </p:cNvSpPr>
            <p:nvPr/>
          </p:nvSpPr>
          <p:spPr bwMode="auto">
            <a:xfrm>
              <a:off x="4932040" y="5891660"/>
              <a:ext cx="3456384" cy="86177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-18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-1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-1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04DA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-1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4652D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-1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652D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-1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652D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-1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652D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-1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4652D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-1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altLang="pl-PL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altLang="pl-PL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Witko-Sarsat V. et al., </a:t>
              </a:r>
              <a:r>
                <a:rPr kumimoji="0" lang="pl-PL" altLang="pl-PL" sz="1000" b="0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Laboratory Investigations</a:t>
              </a:r>
              <a:r>
                <a:rPr kumimoji="0" lang="pl-PL" altLang="pl-PL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, 2000, 80 (5): 617-653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altLang="pl-PL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Prostokąt 9"/>
          <p:cNvSpPr/>
          <p:nvPr/>
        </p:nvSpPr>
        <p:spPr>
          <a:xfrm>
            <a:off x="4561342" y="3278746"/>
            <a:ext cx="2484276" cy="25826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4561342" y="4149080"/>
            <a:ext cx="2484276" cy="25826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8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nrrh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88640"/>
            <a:ext cx="5868652" cy="592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załka w prawo 7"/>
          <p:cNvSpPr/>
          <p:nvPr/>
        </p:nvSpPr>
        <p:spPr>
          <a:xfrm>
            <a:off x="693397" y="2636912"/>
            <a:ext cx="81826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25" y="1382713"/>
            <a:ext cx="4432300" cy="41338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911225"/>
            <a:ext cx="393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950913"/>
            <a:ext cx="2746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4922838" y="1471613"/>
            <a:ext cx="650875" cy="68421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IL-8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287338" y="312738"/>
            <a:ext cx="5181600" cy="398462"/>
          </a:xfrm>
          <a:prstGeom prst="flowChartAlternateProcess">
            <a:avLst/>
          </a:prstGeom>
          <a:solidFill>
            <a:srgbClr val="F5F5F5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dirty="0" smtClean="0"/>
              <a:t>Neutrophils isolated from blood of healthy donors</a:t>
            </a:r>
            <a:endParaRPr lang="en-GB" dirty="0"/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4178300" y="2332038"/>
            <a:ext cx="963613" cy="684212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MMP-9</a:t>
            </a:r>
          </a:p>
        </p:txBody>
      </p:sp>
      <p:sp>
        <p:nvSpPr>
          <p:cNvPr id="12" name="Owal 17"/>
          <p:cNvSpPr/>
          <p:nvPr/>
        </p:nvSpPr>
        <p:spPr>
          <a:xfrm>
            <a:off x="3873599" y="3023379"/>
            <a:ext cx="1333499" cy="1117600"/>
          </a:xfrm>
          <a:prstGeom prst="ellipse">
            <a:avLst/>
          </a:prstGeom>
          <a:solidFill>
            <a:schemeClr val="tx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 err="1" smtClean="0">
                <a:solidFill>
                  <a:schemeClr val="tx1"/>
                </a:solidFill>
              </a:rPr>
              <a:t>elastase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3" name="Owal 14"/>
          <p:cNvSpPr/>
          <p:nvPr/>
        </p:nvSpPr>
        <p:spPr>
          <a:xfrm>
            <a:off x="4713422" y="4169074"/>
            <a:ext cx="1117600" cy="1117600"/>
          </a:xfrm>
          <a:prstGeom prst="ellipse">
            <a:avLst/>
          </a:prstGeom>
          <a:solidFill>
            <a:srgbClr val="F5CDD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MPO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5573713" y="512763"/>
            <a:ext cx="963612" cy="682625"/>
          </a:xfrm>
          <a:prstGeom prst="flowChartAlternateProcess">
            <a:avLst/>
          </a:prstGeom>
          <a:solidFill>
            <a:schemeClr val="bg1">
              <a:alpha val="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CD 11b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7080250" y="442913"/>
            <a:ext cx="963613" cy="684212"/>
          </a:xfrm>
          <a:prstGeom prst="flowChartAlternateProcess">
            <a:avLst/>
          </a:prstGeom>
          <a:solidFill>
            <a:schemeClr val="bg1">
              <a:alpha val="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CD 62L</a:t>
            </a:r>
          </a:p>
        </p:txBody>
      </p:sp>
      <p:sp>
        <p:nvSpPr>
          <p:cNvPr id="16" name="Owal 15"/>
          <p:cNvSpPr/>
          <p:nvPr/>
        </p:nvSpPr>
        <p:spPr>
          <a:xfrm>
            <a:off x="5676900" y="4761148"/>
            <a:ext cx="1117600" cy="1117600"/>
          </a:xfrm>
          <a:prstGeom prst="ellipse">
            <a:avLst/>
          </a:prstGeom>
          <a:solidFill>
            <a:srgbClr val="F5CDD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ROS</a:t>
            </a:r>
          </a:p>
        </p:txBody>
      </p:sp>
      <p:sp>
        <p:nvSpPr>
          <p:cNvPr id="17" name="Owal 16"/>
          <p:cNvSpPr/>
          <p:nvPr/>
        </p:nvSpPr>
        <p:spPr>
          <a:xfrm>
            <a:off x="6081173" y="5482666"/>
            <a:ext cx="792163" cy="792163"/>
          </a:xfrm>
          <a:prstGeom prst="ellipse">
            <a:avLst/>
          </a:prstGeom>
          <a:solidFill>
            <a:srgbClr val="F5CDD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pl-PL" sz="1600" b="1" dirty="0">
                <a:solidFill>
                  <a:srgbClr val="000000"/>
                </a:solidFill>
              </a:rPr>
              <a:t>O</a:t>
            </a:r>
            <a:r>
              <a:rPr lang="pl-PL" sz="1600" b="1" baseline="30000" dirty="0">
                <a:solidFill>
                  <a:srgbClr val="000000"/>
                </a:solidFill>
              </a:rPr>
              <a:t>2-</a:t>
            </a:r>
          </a:p>
        </p:txBody>
      </p:sp>
      <p:sp>
        <p:nvSpPr>
          <p:cNvPr id="18" name="Owal 16"/>
          <p:cNvSpPr/>
          <p:nvPr/>
        </p:nvSpPr>
        <p:spPr>
          <a:xfrm>
            <a:off x="5145464" y="5286674"/>
            <a:ext cx="873882" cy="792163"/>
          </a:xfrm>
          <a:prstGeom prst="ellipse">
            <a:avLst/>
          </a:prstGeom>
          <a:solidFill>
            <a:srgbClr val="F5CDD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solidFill>
                  <a:srgbClr val="000000"/>
                </a:solidFill>
                <a:latin typeface="+mj-lt"/>
                <a:sym typeface="Wingdings"/>
              </a:rPr>
              <a:t>H</a:t>
            </a:r>
            <a:r>
              <a:rPr lang="pl-PL" sz="800" b="1" dirty="0">
                <a:solidFill>
                  <a:srgbClr val="000000"/>
                </a:solidFill>
                <a:latin typeface="+mj-lt"/>
                <a:sym typeface="Wingdings"/>
              </a:rPr>
              <a:t>2</a:t>
            </a:r>
            <a:r>
              <a:rPr lang="pl-PL" sz="1400" b="1" dirty="0">
                <a:solidFill>
                  <a:srgbClr val="000000"/>
                </a:solidFill>
                <a:latin typeface="+mj-lt"/>
                <a:sym typeface="Wingdings"/>
              </a:rPr>
              <a:t>O</a:t>
            </a:r>
            <a:r>
              <a:rPr lang="pl-PL" sz="900" b="1" dirty="0">
                <a:solidFill>
                  <a:srgbClr val="000000"/>
                </a:solidFill>
                <a:latin typeface="+mj-lt"/>
                <a:sym typeface="Wingdings"/>
              </a:rPr>
              <a:t>2</a:t>
            </a:r>
            <a:endParaRPr lang="pl-PL" sz="900" b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87338" y="3903104"/>
            <a:ext cx="3773487" cy="2371725"/>
          </a:xfrm>
          <a:prstGeom prst="flowChartAlternateProcess">
            <a:avLst/>
          </a:prstGeom>
          <a:solidFill>
            <a:srgbClr val="F5F5F5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  <a:defRPr/>
            </a:pPr>
            <a:r>
              <a:rPr lang="en-GB" sz="2000" dirty="0" smtClean="0"/>
              <a:t>Investigation of the effect of</a:t>
            </a:r>
          </a:p>
          <a:p>
            <a:pPr>
              <a:lnSpc>
                <a:spcPct val="200000"/>
              </a:lnSpc>
              <a:defRPr/>
            </a:pPr>
            <a:r>
              <a:rPr lang="en-GB" sz="2000" dirty="0" smtClean="0"/>
              <a:t> common privet aqueous </a:t>
            </a:r>
          </a:p>
          <a:p>
            <a:pPr>
              <a:lnSpc>
                <a:spcPct val="200000"/>
              </a:lnSpc>
              <a:defRPr/>
            </a:pPr>
            <a:r>
              <a:rPr lang="en-GB" sz="2000" dirty="0" smtClean="0"/>
              <a:t>extracts on neutrophils </a:t>
            </a:r>
          </a:p>
          <a:p>
            <a:pPr>
              <a:lnSpc>
                <a:spcPct val="200000"/>
              </a:lnSpc>
              <a:defRPr/>
            </a:pPr>
            <a:r>
              <a:rPr lang="en-GB" sz="2000" dirty="0" smtClean="0"/>
              <a:t>function in inflammatory state</a:t>
            </a:r>
            <a:endParaRPr lang="en-GB" sz="2000" dirty="0"/>
          </a:p>
        </p:txBody>
      </p:sp>
      <p:sp>
        <p:nvSpPr>
          <p:cNvPr id="3" name="Strzałka w dół 2"/>
          <p:cNvSpPr/>
          <p:nvPr/>
        </p:nvSpPr>
        <p:spPr>
          <a:xfrm>
            <a:off x="8118475" y="577850"/>
            <a:ext cx="252413" cy="415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trzałka w górę 3"/>
          <p:cNvSpPr/>
          <p:nvPr/>
        </p:nvSpPr>
        <p:spPr>
          <a:xfrm>
            <a:off x="6665913" y="598488"/>
            <a:ext cx="257175" cy="374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Strzałka w prawo 4"/>
          <p:cNvSpPr/>
          <p:nvPr/>
        </p:nvSpPr>
        <p:spPr>
          <a:xfrm>
            <a:off x="539750" y="2332038"/>
            <a:ext cx="3203575" cy="34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791580" y="1962706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f-MLP </a:t>
            </a:r>
            <a:r>
              <a:rPr lang="pl-PL" dirty="0" err="1" smtClean="0"/>
              <a:t>or</a:t>
            </a:r>
            <a:r>
              <a:rPr lang="pl-PL" dirty="0" smtClean="0"/>
              <a:t> LPS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ChangeArrowheads="1"/>
          </p:cNvSpPr>
          <p:nvPr/>
        </p:nvSpPr>
        <p:spPr bwMode="auto">
          <a:xfrm>
            <a:off x="774029" y="5650054"/>
            <a:ext cx="864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dirty="0">
                <a:latin typeface="Georgia" pitchFamily="18" charset="0"/>
              </a:rPr>
              <a:t>a</a:t>
            </a:r>
            <a:r>
              <a:rPr lang="en-US" altLang="pl-PL" sz="1800" i="1" dirty="0">
                <a:latin typeface="Georgia" pitchFamily="18" charset="0"/>
              </a:rPr>
              <a:t>P</a:t>
            </a:r>
            <a:r>
              <a:rPr lang="en-US" altLang="pl-PL" sz="1800" dirty="0">
                <a:latin typeface="Georgia" pitchFamily="18" charset="0"/>
              </a:rPr>
              <a:t> &lt;0.001 </a:t>
            </a:r>
            <a:r>
              <a:rPr lang="pl-PL" altLang="pl-PL" sz="1800" i="1" dirty="0">
                <a:latin typeface="Georgia" pitchFamily="18" charset="0"/>
              </a:rPr>
              <a:t>vs</a:t>
            </a:r>
            <a:r>
              <a:rPr lang="pl-PL" altLang="pl-PL" sz="1800" dirty="0">
                <a:latin typeface="Georgia" pitchFamily="18" charset="0"/>
              </a:rPr>
              <a:t> </a:t>
            </a:r>
            <a:r>
              <a:rPr lang="en-GB" altLang="pl-PL" sz="1800" dirty="0" smtClean="0">
                <a:latin typeface="Georgia" pitchFamily="18" charset="0"/>
              </a:rPr>
              <a:t>non stimulated control; *</a:t>
            </a:r>
            <a:r>
              <a:rPr lang="en-GB" altLang="pl-PL" sz="1800" i="1" dirty="0" smtClean="0">
                <a:latin typeface="Georgia" pitchFamily="18" charset="0"/>
              </a:rPr>
              <a:t>P</a:t>
            </a:r>
            <a:r>
              <a:rPr lang="en-GB" altLang="pl-PL" sz="1800" dirty="0" smtClean="0">
                <a:latin typeface="Georgia" pitchFamily="18" charset="0"/>
              </a:rPr>
              <a:t>&lt; 0.001 </a:t>
            </a:r>
            <a:r>
              <a:rPr lang="en-GB" altLang="pl-PL" sz="1800" i="1" dirty="0" smtClean="0">
                <a:latin typeface="Georgia" pitchFamily="18" charset="0"/>
              </a:rPr>
              <a:t>vs</a:t>
            </a:r>
            <a:r>
              <a:rPr lang="en-GB" altLang="pl-PL" sz="1800" dirty="0" smtClean="0">
                <a:latin typeface="Georgia" pitchFamily="18" charset="0"/>
              </a:rPr>
              <a:t> stimulated control</a:t>
            </a:r>
            <a:r>
              <a:rPr lang="pl-PL" altLang="pl-PL" sz="1800" dirty="0" smtClean="0">
                <a:latin typeface="Georgia" pitchFamily="18" charset="0"/>
              </a:rPr>
              <a:t>; </a:t>
            </a:r>
            <a:endParaRPr lang="pl-PL" altLang="pl-PL" sz="1800" dirty="0">
              <a:latin typeface="Georgia" pitchFamily="18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43508" y="188640"/>
            <a:ext cx="90004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pl-P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Effect on reactive oxygen species (ROS) production </a:t>
            </a:r>
            <a:endParaRPr lang="pl-PL" altLang="pl-PL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GB" altLang="pl-P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 myeloperoxidase release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11862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6" y="6455817"/>
            <a:ext cx="441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6652"/>
            <a:ext cx="6011862" cy="3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1084748"/>
            <a:ext cx="4427133" cy="26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33" y="1084748"/>
            <a:ext cx="44275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21" y="3748574"/>
            <a:ext cx="43926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32" y="6464975"/>
            <a:ext cx="441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8523" y="347464"/>
            <a:ext cx="9000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pl-P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Effect on pro-inflammatory agents release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46686" y="4698430"/>
            <a:ext cx="2336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dirty="0">
                <a:latin typeface="Georgia" pitchFamily="18" charset="0"/>
              </a:rPr>
              <a:t>a</a:t>
            </a:r>
            <a:r>
              <a:rPr lang="en-US" altLang="pl-PL" sz="1400" i="1" dirty="0">
                <a:latin typeface="Georgia" pitchFamily="18" charset="0"/>
              </a:rPr>
              <a:t>P</a:t>
            </a:r>
            <a:r>
              <a:rPr lang="en-US" altLang="pl-PL" sz="1400" dirty="0">
                <a:latin typeface="Georgia" pitchFamily="18" charset="0"/>
              </a:rPr>
              <a:t> &lt;0.001 </a:t>
            </a:r>
            <a:r>
              <a:rPr lang="pl-PL" altLang="pl-PL" sz="1400" i="1" dirty="0">
                <a:latin typeface="Georgia" pitchFamily="18" charset="0"/>
              </a:rPr>
              <a:t>vs</a:t>
            </a:r>
            <a:r>
              <a:rPr lang="pl-PL" altLang="pl-PL" sz="1400" dirty="0">
                <a:latin typeface="Georgia" pitchFamily="18" charset="0"/>
              </a:rPr>
              <a:t> </a:t>
            </a:r>
            <a:r>
              <a:rPr lang="en-GB" altLang="pl-PL" sz="1400" dirty="0" smtClean="0">
                <a:latin typeface="Georgia" pitchFamily="18" charset="0"/>
              </a:rPr>
              <a:t>non stimulated control; </a:t>
            </a:r>
            <a:endParaRPr lang="pl-PL" altLang="pl-PL" sz="1400" dirty="0" smtClean="0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pl-PL" sz="1400" dirty="0" smtClean="0">
                <a:latin typeface="Georgia" pitchFamily="18" charset="0"/>
              </a:rPr>
              <a:t>*</a:t>
            </a:r>
            <a:r>
              <a:rPr lang="en-GB" altLang="pl-PL" sz="1400" i="1" dirty="0" smtClean="0">
                <a:latin typeface="Georgia" pitchFamily="18" charset="0"/>
              </a:rPr>
              <a:t>P</a:t>
            </a:r>
            <a:r>
              <a:rPr lang="en-GB" altLang="pl-PL" sz="1400" dirty="0" smtClean="0">
                <a:latin typeface="Georgia" pitchFamily="18" charset="0"/>
              </a:rPr>
              <a:t>&lt; 0.001 </a:t>
            </a:r>
            <a:r>
              <a:rPr lang="en-GB" altLang="pl-PL" sz="1400" i="1" dirty="0" smtClean="0">
                <a:latin typeface="Georgia" pitchFamily="18" charset="0"/>
              </a:rPr>
              <a:t>vs</a:t>
            </a:r>
            <a:r>
              <a:rPr lang="en-GB" altLang="pl-PL" sz="1400" dirty="0" smtClean="0">
                <a:latin typeface="Georgia" pitchFamily="18" charset="0"/>
              </a:rPr>
              <a:t> stimulated control</a:t>
            </a:r>
            <a:r>
              <a:rPr lang="pl-PL" altLang="pl-PL" sz="1400" dirty="0" smtClean="0">
                <a:latin typeface="Georgia" pitchFamily="18" charset="0"/>
              </a:rPr>
              <a:t>; </a:t>
            </a:r>
            <a:endParaRPr lang="pl-PL" altLang="pl-PL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/>
          </p:cNvSpPr>
          <p:nvPr/>
        </p:nvSpPr>
        <p:spPr bwMode="auto">
          <a:xfrm>
            <a:off x="395536" y="2511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pl-PL" sz="2400" b="1" dirty="0" smtClean="0">
                <a:latin typeface="Georgia" pitchFamily="18" charset="0"/>
              </a:rPr>
              <a:t>Effect on integrin β2 (CD 11b) surface expression </a:t>
            </a:r>
            <a:endParaRPr lang="en-GB" altLang="pl-PL" sz="2400" b="1" dirty="0">
              <a:latin typeface="Georgia" pitchFamily="18" charset="0"/>
            </a:endParaRPr>
          </a:p>
        </p:txBody>
      </p:sp>
      <p:sp>
        <p:nvSpPr>
          <p:cNvPr id="2" name="Strzałka w prawo 1"/>
          <p:cNvSpPr/>
          <p:nvPr/>
        </p:nvSpPr>
        <p:spPr>
          <a:xfrm>
            <a:off x="1979712" y="5965163"/>
            <a:ext cx="931642" cy="22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b="49992"/>
          <a:stretch/>
        </p:blipFill>
        <p:spPr bwMode="auto">
          <a:xfrm>
            <a:off x="1255169" y="1376772"/>
            <a:ext cx="2736305" cy="429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86"/>
          <a:stretch/>
        </p:blipFill>
        <p:spPr bwMode="auto">
          <a:xfrm>
            <a:off x="5004047" y="1423206"/>
            <a:ext cx="2683971" cy="44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załka w lewo 2"/>
          <p:cNvSpPr/>
          <p:nvPr/>
        </p:nvSpPr>
        <p:spPr>
          <a:xfrm>
            <a:off x="5693649" y="5980182"/>
            <a:ext cx="953566" cy="206087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32" y="6464975"/>
            <a:ext cx="441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80963"/>
            <a:ext cx="5651500" cy="6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/>
          </p:cNvSpPr>
          <p:nvPr/>
        </p:nvSpPr>
        <p:spPr bwMode="auto">
          <a:xfrm>
            <a:off x="142875" y="333375"/>
            <a:ext cx="25923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mtClean="0">
                <a:solidFill>
                  <a:srgbClr val="7B9899"/>
                </a:solidFill>
              </a:rPr>
              <a:t/>
            </a:r>
            <a:br>
              <a:rPr lang="pl-PL" altLang="pl-PL" smtClean="0">
                <a:solidFill>
                  <a:srgbClr val="7B9899"/>
                </a:solidFill>
              </a:rPr>
            </a:br>
            <a:r>
              <a:rPr lang="pl-PL" altLang="pl-PL" b="1" smtClean="0"/>
              <a:t>Analiza</a:t>
            </a:r>
            <a:r>
              <a:rPr lang="pl-PL" altLang="pl-PL" smtClean="0"/>
              <a:t> </a:t>
            </a:r>
            <a:r>
              <a:rPr lang="en-US" alt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HPLC-DAD-MS/MS </a:t>
            </a:r>
            <a:r>
              <a:rPr lang="pl-PL" alt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wyciągu wodnego</a:t>
            </a:r>
            <a:r>
              <a:rPr lang="en-US" altLang="pl-PL" smtClean="0">
                <a:solidFill>
                  <a:srgbClr val="7B9899"/>
                </a:solidFill>
              </a:rPr>
              <a:t> </a:t>
            </a:r>
            <a:br>
              <a:rPr lang="en-US" altLang="pl-PL" smtClean="0">
                <a:solidFill>
                  <a:srgbClr val="7B9899"/>
                </a:solidFill>
              </a:rPr>
            </a:br>
            <a:endParaRPr lang="en-US" altLang="pl-PL" smtClean="0">
              <a:solidFill>
                <a:srgbClr val="7B9899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3189288" y="1628775"/>
            <a:ext cx="4875212" cy="144463"/>
          </a:xfrm>
          <a:prstGeom prst="roundRect">
            <a:avLst/>
          </a:prstGeom>
          <a:noFill/>
          <a:ln w="190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3189288" y="3573463"/>
            <a:ext cx="4875212" cy="142875"/>
          </a:xfrm>
          <a:prstGeom prst="roundRect">
            <a:avLst/>
          </a:prstGeom>
          <a:noFill/>
          <a:ln w="190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184525" y="4149725"/>
            <a:ext cx="4875213" cy="142875"/>
          </a:xfrm>
          <a:prstGeom prst="roundRect">
            <a:avLst/>
          </a:prstGeom>
          <a:noFill/>
          <a:ln w="190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3203575" y="4581525"/>
            <a:ext cx="4875213" cy="142875"/>
          </a:xfrm>
          <a:prstGeom prst="roundRect">
            <a:avLst/>
          </a:prstGeom>
          <a:noFill/>
          <a:ln w="190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32" y="6464975"/>
            <a:ext cx="441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325_l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1"/>
          <a:stretch>
            <a:fillRect/>
          </a:stretch>
        </p:blipFill>
        <p:spPr bwMode="auto">
          <a:xfrm>
            <a:off x="120650" y="2487210"/>
            <a:ext cx="8843838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Chemical composition of parts o common privet</a:t>
            </a:r>
            <a:endParaRPr lang="en-GB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241650" y="5287603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Silica gel was used as the stationary </a:t>
            </a:r>
            <a:r>
              <a:rPr lang="en-US" sz="1400" dirty="0" smtClean="0"/>
              <a:t>phase</a:t>
            </a:r>
            <a:r>
              <a:rPr lang="pl-PL" sz="1400" dirty="0" smtClean="0"/>
              <a:t> </a:t>
            </a:r>
            <a:r>
              <a:rPr lang="en-US" sz="1400" dirty="0" smtClean="0"/>
              <a:t>and</a:t>
            </a:r>
            <a:r>
              <a:rPr lang="pl-PL" sz="1400" dirty="0" smtClean="0"/>
              <a:t>  </a:t>
            </a:r>
            <a:r>
              <a:rPr lang="en-US" sz="1400" dirty="0" err="1" smtClean="0"/>
              <a:t>dichloromethane:methanol:formic</a:t>
            </a:r>
            <a:r>
              <a:rPr lang="en-US" sz="1400" dirty="0" smtClean="0"/>
              <a:t> </a:t>
            </a:r>
            <a:r>
              <a:rPr lang="en-US" sz="1400" dirty="0" err="1"/>
              <a:t>acid:water</a:t>
            </a:r>
            <a:r>
              <a:rPr lang="en-US" sz="1400" dirty="0"/>
              <a:t> (80:25:1.5:4, v/v/v/v) as the mobile phase</a:t>
            </a:r>
            <a:r>
              <a:rPr lang="en-US" dirty="0"/>
              <a:t>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93733" y="5872378"/>
            <a:ext cx="8392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plates were </a:t>
            </a:r>
            <a:r>
              <a:rPr lang="en-US" sz="1400" dirty="0" err="1"/>
              <a:t>visualised</a:t>
            </a:r>
            <a:r>
              <a:rPr lang="en-US" sz="1400" dirty="0"/>
              <a:t> </a:t>
            </a:r>
            <a:r>
              <a:rPr lang="en-US" sz="1400" dirty="0" smtClean="0"/>
              <a:t>using </a:t>
            </a:r>
            <a:r>
              <a:rPr lang="en-US" sz="1400" dirty="0" err="1"/>
              <a:t>anisaldehyde</a:t>
            </a:r>
            <a:r>
              <a:rPr lang="en-US" sz="1400" dirty="0"/>
              <a:t> (0.5%, </a:t>
            </a:r>
            <a:r>
              <a:rPr lang="en-US" sz="1400" dirty="0" err="1"/>
              <a:t>methanolic</a:t>
            </a:r>
            <a:r>
              <a:rPr lang="en-US" sz="1400" dirty="0"/>
              <a:t>) and </a:t>
            </a:r>
            <a:r>
              <a:rPr lang="en-US" sz="1400" dirty="0" err="1"/>
              <a:t>sulphuric</a:t>
            </a:r>
            <a:endParaRPr lang="en-US" sz="1400" dirty="0"/>
          </a:p>
          <a:p>
            <a:r>
              <a:rPr lang="en-US" sz="1400" dirty="0"/>
              <a:t>acid (5%, </a:t>
            </a:r>
            <a:r>
              <a:rPr lang="en-US" sz="1400" dirty="0" err="1"/>
              <a:t>methanolic</a:t>
            </a:r>
            <a:r>
              <a:rPr lang="en-US" sz="1400" dirty="0" smtClean="0"/>
              <a:t>), </a:t>
            </a:r>
            <a:r>
              <a:rPr lang="en-US" sz="1400" dirty="0"/>
              <a:t>followed by heating at 105 °C for 10 min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6" y="1201378"/>
            <a:ext cx="8334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95974" y="2428721"/>
            <a:ext cx="7776864" cy="252028"/>
          </a:xfrm>
          <a:prstGeom prst="rect">
            <a:avLst/>
          </a:prstGeom>
          <a:noFill/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59532" y="296652"/>
            <a:ext cx="8534400" cy="758825"/>
          </a:xfrm>
        </p:spPr>
        <p:txBody>
          <a:bodyPr/>
          <a:lstStyle/>
          <a:p>
            <a:r>
              <a:rPr lang="en-GB" sz="2800" b="1" dirty="0" smtClean="0"/>
              <a:t>Comparison of biological activity of extracts from different of parts o common privet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43063"/>
            <a:ext cx="68294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0142"/>
            <a:ext cx="6829425" cy="680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599892" y="476672"/>
            <a:ext cx="1332148" cy="5851087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367644" y="6506113"/>
            <a:ext cx="8642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dirty="0">
                <a:latin typeface="Georgia" pitchFamily="18" charset="0"/>
              </a:rPr>
              <a:t>#</a:t>
            </a:r>
            <a:r>
              <a:rPr lang="en-US" altLang="pl-PL" sz="1400" i="1" dirty="0" smtClean="0">
                <a:latin typeface="Georgia" pitchFamily="18" charset="0"/>
              </a:rPr>
              <a:t>P</a:t>
            </a:r>
            <a:r>
              <a:rPr lang="en-US" altLang="pl-PL" sz="1400" dirty="0" smtClean="0">
                <a:latin typeface="Georgia" pitchFamily="18" charset="0"/>
              </a:rPr>
              <a:t> </a:t>
            </a:r>
            <a:r>
              <a:rPr lang="en-US" altLang="pl-PL" sz="1400" dirty="0">
                <a:latin typeface="Georgia" pitchFamily="18" charset="0"/>
              </a:rPr>
              <a:t>&lt;</a:t>
            </a:r>
            <a:r>
              <a:rPr lang="en-US" altLang="pl-PL" sz="1400" dirty="0" smtClean="0">
                <a:latin typeface="Georgia" pitchFamily="18" charset="0"/>
              </a:rPr>
              <a:t>0.01 </a:t>
            </a:r>
            <a:r>
              <a:rPr lang="pl-PL" altLang="pl-PL" sz="1400" i="1" dirty="0">
                <a:latin typeface="Georgia" pitchFamily="18" charset="0"/>
              </a:rPr>
              <a:t>vs</a:t>
            </a:r>
            <a:r>
              <a:rPr lang="pl-PL" altLang="pl-PL" sz="1400" dirty="0">
                <a:latin typeface="Georgia" pitchFamily="18" charset="0"/>
              </a:rPr>
              <a:t> </a:t>
            </a:r>
            <a:r>
              <a:rPr lang="en-GB" altLang="pl-PL" sz="1400" dirty="0" smtClean="0">
                <a:latin typeface="Georgia" pitchFamily="18" charset="0"/>
              </a:rPr>
              <a:t>non stimulated control; *</a:t>
            </a:r>
            <a:r>
              <a:rPr lang="en-GB" altLang="pl-PL" sz="1400" i="1" dirty="0" smtClean="0">
                <a:latin typeface="Georgia" pitchFamily="18" charset="0"/>
              </a:rPr>
              <a:t>P</a:t>
            </a:r>
            <a:r>
              <a:rPr lang="en-GB" altLang="pl-PL" sz="1400" dirty="0" smtClean="0">
                <a:latin typeface="Georgia" pitchFamily="18" charset="0"/>
              </a:rPr>
              <a:t>&lt; 0.01 </a:t>
            </a:r>
            <a:r>
              <a:rPr lang="en-GB" altLang="pl-PL" sz="1400" i="1" dirty="0" smtClean="0">
                <a:latin typeface="Georgia" pitchFamily="18" charset="0"/>
              </a:rPr>
              <a:t>vs</a:t>
            </a:r>
            <a:r>
              <a:rPr lang="en-GB" altLang="pl-PL" sz="1400" dirty="0" smtClean="0">
                <a:latin typeface="Georgia" pitchFamily="18" charset="0"/>
              </a:rPr>
              <a:t> stimulated control</a:t>
            </a:r>
            <a:r>
              <a:rPr lang="pl-PL" altLang="pl-PL" sz="1400" dirty="0" smtClean="0">
                <a:latin typeface="Georgia" pitchFamily="18" charset="0"/>
              </a:rPr>
              <a:t>; </a:t>
            </a:r>
            <a:endParaRPr lang="pl-PL" altLang="pl-PL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 txBox="1">
            <a:spLocks/>
          </p:cNvSpPr>
          <p:nvPr/>
        </p:nvSpPr>
        <p:spPr bwMode="auto">
          <a:xfrm>
            <a:off x="343161" y="278978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GB" sz="2800" b="1" dirty="0" smtClean="0"/>
              <a:t>Comparison of TNF-α release inhibition by extracts from different of parts o common privet</a:t>
            </a:r>
            <a:endParaRPr lang="en-GB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55" y="1034588"/>
            <a:ext cx="5508612" cy="555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56055" y="6321059"/>
            <a:ext cx="8642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dirty="0">
                <a:latin typeface="Georgia" pitchFamily="18" charset="0"/>
              </a:rPr>
              <a:t>#</a:t>
            </a:r>
            <a:r>
              <a:rPr lang="en-US" altLang="pl-PL" sz="1400" i="1" dirty="0" smtClean="0">
                <a:latin typeface="Georgia" pitchFamily="18" charset="0"/>
              </a:rPr>
              <a:t>P</a:t>
            </a:r>
            <a:r>
              <a:rPr lang="en-US" altLang="pl-PL" sz="1400" dirty="0" smtClean="0">
                <a:latin typeface="Georgia" pitchFamily="18" charset="0"/>
              </a:rPr>
              <a:t> </a:t>
            </a:r>
            <a:r>
              <a:rPr lang="en-US" altLang="pl-PL" sz="1400" dirty="0">
                <a:latin typeface="Georgia" pitchFamily="18" charset="0"/>
              </a:rPr>
              <a:t>&lt;</a:t>
            </a:r>
            <a:r>
              <a:rPr lang="en-US" altLang="pl-PL" sz="1400" dirty="0" smtClean="0">
                <a:latin typeface="Georgia" pitchFamily="18" charset="0"/>
              </a:rPr>
              <a:t>0.01 </a:t>
            </a:r>
            <a:r>
              <a:rPr lang="pl-PL" altLang="pl-PL" sz="1400" i="1" dirty="0">
                <a:latin typeface="Georgia" pitchFamily="18" charset="0"/>
              </a:rPr>
              <a:t>vs</a:t>
            </a:r>
            <a:r>
              <a:rPr lang="pl-PL" altLang="pl-PL" sz="1400" dirty="0">
                <a:latin typeface="Georgia" pitchFamily="18" charset="0"/>
              </a:rPr>
              <a:t> </a:t>
            </a:r>
            <a:r>
              <a:rPr lang="en-GB" altLang="pl-PL" sz="1400" dirty="0" smtClean="0">
                <a:latin typeface="Georgia" pitchFamily="18" charset="0"/>
              </a:rPr>
              <a:t>non stimulated control; *</a:t>
            </a:r>
            <a:r>
              <a:rPr lang="en-GB" altLang="pl-PL" sz="1400" i="1" dirty="0" smtClean="0">
                <a:latin typeface="Georgia" pitchFamily="18" charset="0"/>
              </a:rPr>
              <a:t>P</a:t>
            </a:r>
            <a:r>
              <a:rPr lang="en-GB" altLang="pl-PL" sz="1400" dirty="0" smtClean="0">
                <a:latin typeface="Georgia" pitchFamily="18" charset="0"/>
              </a:rPr>
              <a:t>&lt; 0.01 </a:t>
            </a:r>
            <a:r>
              <a:rPr lang="en-GB" altLang="pl-PL" sz="1400" i="1" dirty="0" smtClean="0">
                <a:latin typeface="Georgia" pitchFamily="18" charset="0"/>
              </a:rPr>
              <a:t>vs</a:t>
            </a:r>
            <a:r>
              <a:rPr lang="en-GB" altLang="pl-PL" sz="1400" dirty="0" smtClean="0">
                <a:latin typeface="Georgia" pitchFamily="18" charset="0"/>
              </a:rPr>
              <a:t> stimulated control</a:t>
            </a:r>
            <a:r>
              <a:rPr lang="pl-PL" altLang="pl-PL" sz="1400" dirty="0" smtClean="0">
                <a:latin typeface="Georgia" pitchFamily="18" charset="0"/>
              </a:rPr>
              <a:t>; </a:t>
            </a:r>
            <a:endParaRPr lang="pl-PL" altLang="pl-PL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80341"/>
            <a:ext cx="73247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2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2960948"/>
            <a:ext cx="85693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364632"/>
            <a:ext cx="54387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72146" y="240838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nuzhenide</a:t>
            </a:r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331640" y="548587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oleuropein</a:t>
            </a:r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488475" y="585520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oleacein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chemat izolac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9" b="13023"/>
          <a:stretch>
            <a:fillRect/>
          </a:stretch>
        </p:blipFill>
        <p:spPr bwMode="auto">
          <a:xfrm>
            <a:off x="2339975" y="1665288"/>
            <a:ext cx="42799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W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r="13559"/>
          <a:stretch>
            <a:fillRect/>
          </a:stretch>
        </p:blipFill>
        <p:spPr bwMode="auto">
          <a:xfrm>
            <a:off x="791927" y="289073"/>
            <a:ext cx="125888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780988" y="1414463"/>
            <a:ext cx="1260475" cy="25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Georgia" pitchFamily="18" charset="0"/>
            </a:endParaRPr>
          </a:p>
        </p:txBody>
      </p:sp>
      <p:pic>
        <p:nvPicPr>
          <p:cNvPr id="22533" name="Picture 7" descr="Bez tytuł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2"/>
          <a:stretch>
            <a:fillRect/>
          </a:stretch>
        </p:blipFill>
        <p:spPr bwMode="auto">
          <a:xfrm>
            <a:off x="7005190" y="289072"/>
            <a:ext cx="129063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7001746" y="1844821"/>
            <a:ext cx="1260475" cy="25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Georgia" pitchFamily="18" charset="0"/>
            </a:endParaRPr>
          </a:p>
        </p:txBody>
      </p:sp>
      <p:pic>
        <p:nvPicPr>
          <p:cNvPr id="22535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88913"/>
            <a:ext cx="20129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26" y="4408155"/>
            <a:ext cx="2745768" cy="197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9" y="4609524"/>
            <a:ext cx="2442302" cy="169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 txBox="1">
            <a:spLocks/>
          </p:cNvSpPr>
          <p:nvPr/>
        </p:nvSpPr>
        <p:spPr bwMode="auto">
          <a:xfrm>
            <a:off x="359532" y="152636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GB" sz="2800" b="1" dirty="0" smtClean="0"/>
              <a:t>Comparison of biological activity</a:t>
            </a:r>
            <a:endParaRPr lang="en-GB" sz="28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443013"/>
              </p:ext>
            </p:extLst>
          </p:nvPr>
        </p:nvGraphicFramePr>
        <p:xfrm>
          <a:off x="107504" y="1556792"/>
          <a:ext cx="8678416" cy="1860148"/>
        </p:xfrm>
        <a:graphic>
          <a:graphicData uri="http://schemas.openxmlformats.org/drawingml/2006/table">
            <a:tbl>
              <a:tblPr/>
              <a:tblGrid>
                <a:gridCol w="2674935"/>
                <a:gridCol w="3460739"/>
                <a:gridCol w="2542742"/>
              </a:tblGrid>
              <a:tr h="418631"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Neutro</a:t>
                      </a:r>
                      <a:r>
                        <a:rPr lang="pl-PL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phils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Oleuropein</a:t>
                      </a:r>
                      <a:r>
                        <a:rPr lang="en-GB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en-GB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IC</a:t>
                      </a:r>
                      <a:r>
                        <a:rPr lang="en-GB" sz="1400" b="1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50</a:t>
                      </a:r>
                      <a:r>
                        <a:rPr lang="en-GB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±</a:t>
                      </a:r>
                      <a:r>
                        <a:rPr lang="pl-PL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SEM</a:t>
                      </a:r>
                      <a:r>
                        <a:rPr lang="en-GB" sz="1400" b="1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;</a:t>
                      </a:r>
                      <a:r>
                        <a:rPr lang="en-GB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µM]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Oleacein</a:t>
                      </a:r>
                      <a:r>
                        <a:rPr lang="en-GB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en-GB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IC</a:t>
                      </a:r>
                      <a:r>
                        <a:rPr lang="en-GB" sz="1400" b="1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50</a:t>
                      </a:r>
                      <a:r>
                        <a:rPr lang="en-GB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±</a:t>
                      </a:r>
                      <a:r>
                        <a:rPr lang="pl-PL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SEM</a:t>
                      </a:r>
                      <a:r>
                        <a:rPr lang="en-GB" sz="1400" b="1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;</a:t>
                      </a:r>
                      <a:r>
                        <a:rPr lang="en-GB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µM]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263">
                <a:tc>
                  <a:txBody>
                    <a:bodyPr/>
                    <a:lstStyle/>
                    <a:p>
                      <a:pPr marL="2266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ROS (</a:t>
                      </a:r>
                      <a:r>
                        <a:rPr lang="pl-PL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f-MLP</a:t>
                      </a:r>
                      <a:r>
                        <a:rPr lang="pl-PL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stimulation</a:t>
                      </a:r>
                      <a:r>
                        <a:rPr lang="pl-PL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2266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ROS (PMA </a:t>
                      </a:r>
                      <a:r>
                        <a:rPr lang="pl-PL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stimulation</a:t>
                      </a:r>
                      <a:r>
                        <a:rPr lang="pl-PL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2,4±1,7</a:t>
                      </a:r>
                    </a:p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16,0±</a:t>
                      </a:r>
                      <a:r>
                        <a:rPr lang="pl-PL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1,8±0,5</a:t>
                      </a:r>
                    </a:p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1,5±0,9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254">
                <a:tc>
                  <a:txBody>
                    <a:bodyPr/>
                    <a:lstStyle/>
                    <a:p>
                      <a:pPr marL="2266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Myeloperoxidase</a:t>
                      </a:r>
                      <a:r>
                        <a:rPr lang="pl-PL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release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30,7±10,3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8,8±0,7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116158"/>
              </p:ext>
            </p:extLst>
          </p:nvPr>
        </p:nvGraphicFramePr>
        <p:xfrm>
          <a:off x="207584" y="3969060"/>
          <a:ext cx="8678416" cy="1656184"/>
        </p:xfrm>
        <a:graphic>
          <a:graphicData uri="http://schemas.openxmlformats.org/drawingml/2006/table">
            <a:tbl>
              <a:tblPr/>
              <a:tblGrid>
                <a:gridCol w="1758773"/>
                <a:gridCol w="3440975"/>
                <a:gridCol w="3478668"/>
              </a:tblGrid>
              <a:tr h="407202"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Neutro</a:t>
                      </a:r>
                      <a:r>
                        <a:rPr lang="pl-PL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phils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Oleuropein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50 </a:t>
                      </a:r>
                      <a:r>
                        <a:rPr lang="el-GR" sz="1400" b="1" dirty="0" smtClean="0">
                          <a:solidFill>
                            <a:schemeClr val="tx1"/>
                          </a:solidFill>
                          <a:latin typeface="Czcionka tekstu podstawowego"/>
                          <a:ea typeface="Calibri"/>
                          <a:cs typeface="Times New Roman" pitchFamily="18" charset="0"/>
                        </a:rPr>
                        <a:t>μ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zcionka tekstu podstawowego"/>
                          <a:ea typeface="Calibri"/>
                          <a:cs typeface="Times New Roman" pitchFamily="18" charset="0"/>
                        </a:rPr>
                        <a:t>M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[C</a:t>
                      </a:r>
                      <a:r>
                        <a:rPr lang="pl-PL" sz="14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onc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±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SEM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Oleacein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50 </a:t>
                      </a:r>
                      <a:r>
                        <a:rPr lang="el-GR" sz="1400" b="1" dirty="0" smtClean="0">
                          <a:solidFill>
                            <a:schemeClr val="tx1"/>
                          </a:solidFill>
                          <a:latin typeface="Czcionka tekstu podstawowego"/>
                          <a:ea typeface="Calibri"/>
                          <a:cs typeface="Times New Roman" pitchFamily="18" charset="0"/>
                        </a:rPr>
                        <a:t>μ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zcionka tekstu podstawowego"/>
                          <a:ea typeface="Calibri"/>
                          <a:cs typeface="Times New Roman" pitchFamily="18" charset="0"/>
                        </a:rPr>
                        <a:t>M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[C</a:t>
                      </a:r>
                      <a:r>
                        <a:rPr lang="pl-PL" sz="14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onc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±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SEM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872"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Elastase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14.3±3.3 [%]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27.7±4.1 [%]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10"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MMP-9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13.5±3.0 [%]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9.9±2.3 [%]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23111"/>
              </p:ext>
            </p:extLst>
          </p:nvPr>
        </p:nvGraphicFramePr>
        <p:xfrm>
          <a:off x="198899" y="5697252"/>
          <a:ext cx="8712968" cy="468052"/>
        </p:xfrm>
        <a:graphic>
          <a:graphicData uri="http://schemas.openxmlformats.org/drawingml/2006/table">
            <a:tbl>
              <a:tblPr/>
              <a:tblGrid>
                <a:gridCol w="1649418"/>
                <a:gridCol w="3227025"/>
                <a:gridCol w="3836525"/>
              </a:tblGrid>
              <a:tr h="468052"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IL-8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         26.0±3.8 [%]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        14.3±2.8 [%]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5" y="6367900"/>
            <a:ext cx="306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1" y="3576637"/>
            <a:ext cx="31623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6381328"/>
            <a:ext cx="3048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4"/>
          <p:cNvSpPr txBox="1">
            <a:spLocks/>
          </p:cNvSpPr>
          <p:nvPr/>
        </p:nvSpPr>
        <p:spPr bwMode="auto">
          <a:xfrm>
            <a:off x="359532" y="152636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GB" sz="2800" b="1" dirty="0" smtClean="0"/>
              <a:t>Comparison of biological activity</a:t>
            </a:r>
            <a:endParaRPr lang="en-GB" sz="28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86" y="1412775"/>
            <a:ext cx="6228692" cy="482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/>
          <p:nvPr/>
        </p:nvCxnSpPr>
        <p:spPr>
          <a:xfrm flipV="1">
            <a:off x="395536" y="886727"/>
            <a:ext cx="8208912" cy="1"/>
          </a:xfrm>
          <a:prstGeom prst="line">
            <a:avLst/>
          </a:prstGeom>
          <a:ln w="38100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941161" cy="443711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907704" y="1037716"/>
            <a:ext cx="682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/>
              <a:t>Scavenger</a:t>
            </a:r>
            <a:r>
              <a:rPr lang="pl-PL" sz="2400" b="1" dirty="0" smtClean="0"/>
              <a:t> receptor CD163 </a:t>
            </a:r>
            <a:r>
              <a:rPr lang="pl-PL" dirty="0" smtClean="0"/>
              <a:t>(M130, p155, </a:t>
            </a:r>
            <a:r>
              <a:rPr lang="pl-PL" dirty="0" err="1" smtClean="0"/>
              <a:t>HbSR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444299" y="1700808"/>
            <a:ext cx="4464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Biomarker</a:t>
            </a:r>
            <a:r>
              <a:rPr lang="pl-PL" b="1" dirty="0" smtClean="0"/>
              <a:t>  for </a:t>
            </a:r>
            <a:r>
              <a:rPr lang="pl-PL" b="1" dirty="0" err="1" smtClean="0"/>
              <a:t>anti-inflammatory</a:t>
            </a:r>
            <a:r>
              <a:rPr lang="pl-PL" b="1" dirty="0" smtClean="0"/>
              <a:t> </a:t>
            </a:r>
            <a:r>
              <a:rPr lang="pl-PL" b="1" dirty="0" err="1" smtClean="0"/>
              <a:t>macrophage</a:t>
            </a:r>
            <a:r>
              <a:rPr lang="pl-PL" b="1" dirty="0" smtClean="0"/>
              <a:t> M2</a:t>
            </a:r>
            <a:endParaRPr lang="pl-PL" b="1" dirty="0"/>
          </a:p>
          <a:p>
            <a:endParaRPr lang="pl-PL" b="1" dirty="0" smtClean="0"/>
          </a:p>
          <a:p>
            <a:r>
              <a:rPr lang="pl-PL" b="1" dirty="0" err="1" smtClean="0"/>
              <a:t>Function</a:t>
            </a:r>
            <a:r>
              <a:rPr lang="pl-PL" b="1" dirty="0" smtClean="0"/>
              <a:t>:</a:t>
            </a: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 smtClean="0"/>
              <a:t>Uptake</a:t>
            </a:r>
            <a:r>
              <a:rPr lang="pl-PL" b="1" dirty="0" smtClean="0"/>
              <a:t> of </a:t>
            </a:r>
            <a:r>
              <a:rPr lang="pl-PL" b="1" dirty="0" err="1" smtClean="0"/>
              <a:t>heamoglobin</a:t>
            </a:r>
            <a:r>
              <a:rPr lang="pl-PL" b="1" dirty="0" smtClean="0"/>
              <a:t>/</a:t>
            </a:r>
            <a:r>
              <a:rPr lang="pl-PL" b="1" dirty="0" err="1" smtClean="0"/>
              <a:t>haptoglobin</a:t>
            </a:r>
            <a:r>
              <a:rPr lang="pl-PL" b="1" dirty="0" smtClean="0"/>
              <a:t> </a:t>
            </a:r>
            <a:r>
              <a:rPr lang="pl-PL" b="1" dirty="0" err="1" smtClean="0"/>
              <a:t>complexes</a:t>
            </a:r>
            <a:r>
              <a:rPr lang="pl-PL" b="1" dirty="0" smtClean="0"/>
              <a:t> (</a:t>
            </a:r>
            <a:r>
              <a:rPr lang="pl-PL" b="1" dirty="0" err="1" smtClean="0"/>
              <a:t>HbHp</a:t>
            </a:r>
            <a:r>
              <a:rPr lang="pl-PL" b="1" dirty="0" smtClean="0"/>
              <a:t>)</a:t>
            </a:r>
            <a:endParaRPr lang="pl-PL" b="1" dirty="0"/>
          </a:p>
          <a:p>
            <a:endParaRPr lang="pl-PL" b="1" dirty="0" smtClean="0"/>
          </a:p>
          <a:p>
            <a:r>
              <a:rPr lang="pl-PL" b="1" dirty="0" err="1" smtClean="0"/>
              <a:t>Expression</a:t>
            </a:r>
            <a:r>
              <a:rPr lang="pl-PL" b="1" dirty="0" smtClean="0"/>
              <a:t> </a:t>
            </a:r>
            <a:r>
              <a:rPr lang="pl-PL" b="1" dirty="0" err="1" smtClean="0"/>
              <a:t>induced</a:t>
            </a:r>
            <a:r>
              <a:rPr lang="pl-PL" b="1" dirty="0" smtClean="0"/>
              <a:t> by :</a:t>
            </a: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IL-10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TGF-β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 smtClean="0"/>
              <a:t>glucocorticoids</a:t>
            </a:r>
            <a:endParaRPr lang="pl-PL" b="1" dirty="0"/>
          </a:p>
          <a:p>
            <a:endParaRPr lang="pl-PL" b="1" dirty="0"/>
          </a:p>
          <a:p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7079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3468" y="11219"/>
            <a:ext cx="8836025" cy="758825"/>
          </a:xfrm>
        </p:spPr>
        <p:txBody>
          <a:bodyPr/>
          <a:lstStyle/>
          <a:p>
            <a:r>
              <a:rPr lang="en-GB" sz="2400" b="1" dirty="0" smtClean="0"/>
              <a:t>Effect of oleacein on the expression of CD 163 receptor</a:t>
            </a:r>
            <a:endParaRPr lang="en-GB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6381328"/>
            <a:ext cx="2895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9" y="2533482"/>
            <a:ext cx="5247583" cy="299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5" y="1520788"/>
            <a:ext cx="3465385" cy="22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51" y="3795498"/>
            <a:ext cx="3367534" cy="13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40" y="5805264"/>
            <a:ext cx="2162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7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"/>
          <a:stretch/>
        </p:blipFill>
        <p:spPr bwMode="auto">
          <a:xfrm>
            <a:off x="412155" y="914400"/>
            <a:ext cx="6860145" cy="547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00" y="6157727"/>
            <a:ext cx="18669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6470185"/>
            <a:ext cx="2895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4"/>
          <p:cNvSpPr txBox="1">
            <a:spLocks/>
          </p:cNvSpPr>
          <p:nvPr/>
        </p:nvSpPr>
        <p:spPr bwMode="auto">
          <a:xfrm>
            <a:off x="173468" y="11219"/>
            <a:ext cx="8836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GB" sz="2400" b="1" dirty="0" smtClean="0"/>
              <a:t>Effect of oleacein on the expression of </a:t>
            </a:r>
            <a:r>
              <a:rPr lang="pl-PL" sz="2400" b="1" dirty="0" smtClean="0"/>
              <a:t>IL-10 </a:t>
            </a:r>
            <a:r>
              <a:rPr lang="en-GB" sz="2400" b="1" dirty="0" smtClean="0"/>
              <a:t>receptor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958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 txBox="1">
            <a:spLocks/>
          </p:cNvSpPr>
          <p:nvPr/>
        </p:nvSpPr>
        <p:spPr bwMode="auto">
          <a:xfrm>
            <a:off x="173468" y="260648"/>
            <a:ext cx="8836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GB" sz="2400" b="1" dirty="0" smtClean="0"/>
              <a:t>Effect of oleacein on the </a:t>
            </a:r>
            <a:r>
              <a:rPr lang="en-GB" sz="2400" b="1" dirty="0" err="1" smtClean="0"/>
              <a:t>heme</a:t>
            </a:r>
            <a:r>
              <a:rPr lang="en-GB" sz="2400" b="1" dirty="0" smtClean="0"/>
              <a:t> oxygenase OH-1</a:t>
            </a:r>
          </a:p>
          <a:p>
            <a:r>
              <a:rPr lang="en-GB" sz="2400" b="1" dirty="0" smtClean="0"/>
              <a:t> </a:t>
            </a:r>
            <a:r>
              <a:rPr lang="en-GB" sz="2400" b="1" dirty="0" err="1" smtClean="0"/>
              <a:t>int</a:t>
            </a:r>
            <a:r>
              <a:rPr lang="pl-PL" sz="2400" b="1" dirty="0" err="1" smtClean="0"/>
              <a:t>ra</a:t>
            </a:r>
            <a:r>
              <a:rPr lang="en-GB" sz="2400" b="1" dirty="0" smtClean="0"/>
              <a:t>cellular secretion</a:t>
            </a:r>
            <a:endParaRPr lang="en-GB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97" y="1736812"/>
            <a:ext cx="6915165" cy="405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370839"/>
            <a:ext cx="2895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5616885"/>
            <a:ext cx="18669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r>
              <a:rPr lang="en-GB" dirty="0" smtClean="0"/>
              <a:t>ummary</a:t>
            </a:r>
            <a:endParaRPr lang="en-GB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en-GB" i="1" dirty="0" err="1" smtClean="0"/>
              <a:t>Ligustrum</a:t>
            </a:r>
            <a:r>
              <a:rPr lang="en-GB" i="1" dirty="0" smtClean="0"/>
              <a:t> vulgare </a:t>
            </a:r>
            <a:r>
              <a:rPr lang="en-GB" dirty="0" smtClean="0"/>
              <a:t>is an interesting source of active compounds- </a:t>
            </a:r>
            <a:r>
              <a:rPr lang="en-GB" dirty="0" err="1" smtClean="0"/>
              <a:t>oleuropein</a:t>
            </a:r>
            <a:r>
              <a:rPr lang="en-GB" dirty="0" smtClean="0"/>
              <a:t> and oleacein</a:t>
            </a:r>
          </a:p>
          <a:p>
            <a:endParaRPr lang="en-GB" dirty="0" smtClean="0"/>
          </a:p>
          <a:p>
            <a:r>
              <a:rPr lang="en-GB" dirty="0" smtClean="0"/>
              <a:t> Oleacein appears as an interesting anti-oxidant</a:t>
            </a:r>
          </a:p>
          <a:p>
            <a:pPr marL="0" indent="0">
              <a:buNone/>
            </a:pPr>
            <a:r>
              <a:rPr lang="en-GB" dirty="0" smtClean="0"/>
              <a:t> and anti-inflammatory compound by stimulating the transition</a:t>
            </a:r>
            <a:r>
              <a:rPr lang="pl-PL" dirty="0" smtClean="0"/>
              <a:t> from M1 to </a:t>
            </a:r>
            <a:r>
              <a:rPr lang="en-GB" dirty="0" smtClean="0"/>
              <a:t>M2 macrophages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However, the biggest challenge is to evaluate the bioavailability of this compound</a:t>
            </a:r>
          </a:p>
          <a:p>
            <a:endParaRPr lang="pl-P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1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87524" y="149895"/>
            <a:ext cx="8534400" cy="758825"/>
          </a:xfrm>
        </p:spPr>
        <p:txBody>
          <a:bodyPr/>
          <a:lstStyle/>
          <a:p>
            <a:r>
              <a:rPr lang="en-GB" sz="2800" b="1" dirty="0" smtClean="0"/>
              <a:t>Searching from plant growing in central Europe</a:t>
            </a:r>
            <a:endParaRPr lang="en-GB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42" y="6408910"/>
            <a:ext cx="2828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944724"/>
            <a:ext cx="6988969" cy="5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trzałka w dół 12"/>
          <p:cNvSpPr/>
          <p:nvPr/>
        </p:nvSpPr>
        <p:spPr>
          <a:xfrm>
            <a:off x="3932619" y="1988840"/>
            <a:ext cx="15083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3667614" y="1988840"/>
            <a:ext cx="15083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2195736" y="1988840"/>
            <a:ext cx="15083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9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87524" y="149895"/>
            <a:ext cx="8534400" cy="758825"/>
          </a:xfrm>
        </p:spPr>
        <p:txBody>
          <a:bodyPr/>
          <a:lstStyle/>
          <a:p>
            <a:r>
              <a:rPr lang="en-GB" sz="2800" b="1" dirty="0" smtClean="0"/>
              <a:t>Searching from plant growing in central Europe</a:t>
            </a:r>
            <a:endParaRPr lang="en-GB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42" y="6408910"/>
            <a:ext cx="2828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944724"/>
            <a:ext cx="6988969" cy="5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rzałka w dół 6"/>
          <p:cNvSpPr/>
          <p:nvPr/>
        </p:nvSpPr>
        <p:spPr>
          <a:xfrm>
            <a:off x="6207937" y="1988840"/>
            <a:ext cx="150837" cy="36004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4767485" y="1988840"/>
            <a:ext cx="15083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3932619" y="1988840"/>
            <a:ext cx="15083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3667614" y="1988840"/>
            <a:ext cx="15083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2195736" y="1988840"/>
            <a:ext cx="15083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82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536" y="2636912"/>
          <a:ext cx="19442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/>
        </p:nvGraphicFramePr>
        <p:xfrm>
          <a:off x="2627784" y="2636912"/>
          <a:ext cx="19442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Symbol zastępczy zawartości 3"/>
          <p:cNvGraphicFramePr>
            <a:graphicFrameLocks/>
          </p:cNvGraphicFramePr>
          <p:nvPr/>
        </p:nvGraphicFramePr>
        <p:xfrm>
          <a:off x="4788024" y="2636912"/>
          <a:ext cx="19442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Symbol zastępczy zawartości 3"/>
          <p:cNvGraphicFramePr>
            <a:graphicFrameLocks/>
          </p:cNvGraphicFramePr>
          <p:nvPr/>
        </p:nvGraphicFramePr>
        <p:xfrm>
          <a:off x="6948264" y="2636912"/>
          <a:ext cx="19442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2" name="Obraz 11" descr="oliwka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67544" y="548680"/>
            <a:ext cx="1944216" cy="1872208"/>
          </a:xfrm>
          <a:prstGeom prst="roundRect">
            <a:avLst/>
          </a:prstGeom>
        </p:spPr>
      </p:pic>
      <p:pic>
        <p:nvPicPr>
          <p:cNvPr id="13" name="Obraz 12" descr="ligustr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627784" y="548680"/>
            <a:ext cx="1943097" cy="1872208"/>
          </a:xfrm>
          <a:prstGeom prst="roundRect">
            <a:avLst/>
          </a:prstGeom>
        </p:spPr>
      </p:pic>
      <p:pic>
        <p:nvPicPr>
          <p:cNvPr id="14" name="Obraz 13" descr="forsyc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88024" y="548680"/>
            <a:ext cx="1956739" cy="1805756"/>
          </a:xfrm>
          <a:prstGeom prst="roundRect">
            <a:avLst/>
          </a:prstGeom>
        </p:spPr>
      </p:pic>
      <p:pic>
        <p:nvPicPr>
          <p:cNvPr id="15" name="Obraz 14" descr="lilak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948264" y="548680"/>
            <a:ext cx="1944216" cy="18002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191906"/>
              </p:ext>
            </p:extLst>
          </p:nvPr>
        </p:nvGraphicFramePr>
        <p:xfrm>
          <a:off x="251520" y="155679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692696"/>
            <a:ext cx="8697144" cy="144016"/>
          </a:xfrm>
        </p:spPr>
        <p:txBody>
          <a:bodyPr>
            <a:normAutofit fontScale="90000"/>
          </a:bodyPr>
          <a:lstStyle/>
          <a:p>
            <a:r>
              <a:rPr lang="pl-PL" u="sng" dirty="0" smtClean="0"/>
              <a:t/>
            </a:r>
            <a:br>
              <a:rPr lang="pl-PL" u="sng" dirty="0" smtClean="0"/>
            </a:br>
            <a:r>
              <a:rPr lang="en-GB" sz="2700" b="1" dirty="0" smtClean="0"/>
              <a:t>Effect of extracts on </a:t>
            </a:r>
            <a:r>
              <a:rPr lang="en-GB" sz="2700" b="1" u="sng" dirty="0" smtClean="0"/>
              <a:t>IL-8</a:t>
            </a:r>
            <a:r>
              <a:rPr lang="en-GB" sz="2700" b="1" dirty="0" smtClean="0"/>
              <a:t> production by human neutrophils</a:t>
            </a:r>
            <a:endParaRPr lang="en-GB" sz="2700" b="1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308304" y="1412776"/>
            <a:ext cx="1224136" cy="46805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8172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509" y="-315416"/>
            <a:ext cx="9036496" cy="1143000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 smtClean="0"/>
              <a:t>Effect of extracts on </a:t>
            </a:r>
            <a:r>
              <a:rPr lang="en-GB" sz="2400" b="1" u="sng" dirty="0" smtClean="0"/>
              <a:t>TNF-α</a:t>
            </a:r>
            <a:r>
              <a:rPr lang="en-GB" sz="2400" b="1" dirty="0" smtClean="0"/>
              <a:t> production by human neutrophils</a:t>
            </a:r>
            <a:endParaRPr lang="en-GB" sz="2400" b="1" dirty="0"/>
          </a:p>
        </p:txBody>
      </p:sp>
      <p:sp>
        <p:nvSpPr>
          <p:cNvPr id="6" name="Prostokąt zaokrąglony 5"/>
          <p:cNvSpPr/>
          <p:nvPr/>
        </p:nvSpPr>
        <p:spPr>
          <a:xfrm>
            <a:off x="4139952" y="1628800"/>
            <a:ext cx="1224136" cy="46805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351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07943" y="282757"/>
            <a:ext cx="276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prstClr val="black"/>
                </a:solidFill>
              </a:rPr>
              <a:t>HPLC-DAD-MS/MS </a:t>
            </a:r>
            <a:r>
              <a:rPr lang="pl-PL" b="1" dirty="0" err="1">
                <a:solidFill>
                  <a:prstClr val="black"/>
                </a:solidFill>
              </a:rPr>
              <a:t>analysis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88" y="4773212"/>
            <a:ext cx="185464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1118997" y="18391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1" y="4742105"/>
            <a:ext cx="1256463" cy="14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ipsa 8"/>
          <p:cNvSpPr/>
          <p:nvPr/>
        </p:nvSpPr>
        <p:spPr>
          <a:xfrm>
            <a:off x="1568150" y="3337657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a 9"/>
          <p:cNvSpPr/>
          <p:nvPr/>
        </p:nvSpPr>
        <p:spPr>
          <a:xfrm>
            <a:off x="2904837" y="2637723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22" y="4526150"/>
            <a:ext cx="1224136" cy="164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a 11"/>
          <p:cNvSpPr/>
          <p:nvPr/>
        </p:nvSpPr>
        <p:spPr>
          <a:xfrm>
            <a:off x="4673434" y="207356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04" y="4417117"/>
            <a:ext cx="3240360" cy="186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4067944" y="2289586"/>
            <a:ext cx="504055" cy="20331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4499992" y="1268760"/>
            <a:ext cx="281454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886869" y="1550810"/>
            <a:ext cx="281454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a 17"/>
          <p:cNvSpPr/>
          <p:nvPr/>
        </p:nvSpPr>
        <p:spPr>
          <a:xfrm>
            <a:off x="5580112" y="1550810"/>
            <a:ext cx="281454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5" grpId="0" animBg="1"/>
      <p:bldP spid="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488613"/>
              </p:ext>
            </p:extLst>
          </p:nvPr>
        </p:nvGraphicFramePr>
        <p:xfrm>
          <a:off x="1187624" y="836712"/>
          <a:ext cx="66247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4788024" y="3501008"/>
            <a:ext cx="3312368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2400" dirty="0" err="1" smtClean="0">
                <a:solidFill>
                  <a:prstClr val="black"/>
                </a:solidFill>
              </a:rPr>
              <a:t>Fractions</a:t>
            </a:r>
            <a:r>
              <a:rPr lang="pl-PL" sz="2400" dirty="0" smtClean="0">
                <a:solidFill>
                  <a:prstClr val="black"/>
                </a:solidFill>
              </a:rPr>
              <a:t> of </a:t>
            </a:r>
            <a:r>
              <a:rPr lang="pl-PL" sz="2400" dirty="0" err="1" smtClean="0">
                <a:solidFill>
                  <a:prstClr val="black"/>
                </a:solidFill>
              </a:rPr>
              <a:t>different</a:t>
            </a:r>
            <a:r>
              <a:rPr lang="pl-PL" sz="2400" dirty="0" smtClean="0">
                <a:solidFill>
                  <a:prstClr val="black"/>
                </a:solidFill>
              </a:rPr>
              <a:t> </a:t>
            </a:r>
            <a:r>
              <a:rPr lang="pl-PL" sz="2400" dirty="0" err="1" smtClean="0">
                <a:solidFill>
                  <a:prstClr val="black"/>
                </a:solidFill>
              </a:rPr>
              <a:t>polarity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6" name="Strzałka w dół 5"/>
          <p:cNvSpPr/>
          <p:nvPr/>
        </p:nvSpPr>
        <p:spPr>
          <a:xfrm rot="19434913">
            <a:off x="5326936" y="2873694"/>
            <a:ext cx="484632" cy="520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 rot="2114397">
            <a:off x="3525700" y="2873031"/>
            <a:ext cx="484632" cy="520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9" name="Strzałka w lewo i w górę 18"/>
          <p:cNvSpPr/>
          <p:nvPr/>
        </p:nvSpPr>
        <p:spPr>
          <a:xfrm rot="2678626">
            <a:off x="4285365" y="5307023"/>
            <a:ext cx="717288" cy="708372"/>
          </a:xfrm>
          <a:prstGeom prst="lef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979712" y="61567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 err="1" smtClean="0">
                <a:solidFill>
                  <a:prstClr val="black"/>
                </a:solidFill>
                <a:latin typeface="Calibri"/>
                <a:cs typeface="+mn-cs"/>
              </a:rPr>
              <a:t>Biological</a:t>
            </a:r>
            <a:r>
              <a:rPr lang="pl-PL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l-PL" b="1" dirty="0" err="1" smtClean="0">
                <a:solidFill>
                  <a:prstClr val="black"/>
                </a:solidFill>
                <a:latin typeface="Calibri"/>
                <a:cs typeface="+mn-cs"/>
              </a:rPr>
              <a:t>research</a:t>
            </a:r>
            <a:r>
              <a:rPr lang="pl-PL" b="1" dirty="0" smtClean="0">
                <a:solidFill>
                  <a:prstClr val="black"/>
                </a:solidFill>
                <a:latin typeface="Calibri"/>
                <a:cs typeface="+mn-cs"/>
              </a:rPr>
              <a:t> and TLC, HPLC-DAD-MS/MS </a:t>
            </a:r>
            <a:r>
              <a:rPr lang="pl-PL" b="1" dirty="0" err="1" smtClean="0">
                <a:solidFill>
                  <a:prstClr val="black"/>
                </a:solidFill>
                <a:latin typeface="Calibri"/>
                <a:cs typeface="+mn-cs"/>
              </a:rPr>
              <a:t>analysis</a:t>
            </a:r>
            <a:endParaRPr lang="pl-PL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6012160" y="2852936"/>
            <a:ext cx="23042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Diaion</a:t>
            </a:r>
            <a:r>
              <a:rPr lang="en-US" dirty="0" smtClean="0">
                <a:solidFill>
                  <a:prstClr val="black"/>
                </a:solidFill>
              </a:rPr>
              <a:t> HP-20 column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856"/>
            <a:ext cx="2262557" cy="307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6" y="980728"/>
            <a:ext cx="6947265" cy="381965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5536" y="508518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Silica gel was used as the stationary </a:t>
            </a:r>
            <a:r>
              <a:rPr lang="en-US" dirty="0" smtClean="0"/>
              <a:t>phase</a:t>
            </a:r>
            <a:r>
              <a:rPr lang="pl-PL" dirty="0" smtClean="0"/>
              <a:t> </a:t>
            </a:r>
            <a:r>
              <a:rPr lang="en-US" dirty="0" smtClean="0"/>
              <a:t>and</a:t>
            </a:r>
            <a:r>
              <a:rPr lang="pl-PL" dirty="0" smtClean="0"/>
              <a:t> </a:t>
            </a:r>
          </a:p>
          <a:p>
            <a:r>
              <a:rPr lang="en-US" dirty="0" err="1" smtClean="0"/>
              <a:t>dichloromethane:methanol:formic</a:t>
            </a:r>
            <a:r>
              <a:rPr lang="en-US" dirty="0" smtClean="0"/>
              <a:t> </a:t>
            </a:r>
            <a:r>
              <a:rPr lang="en-US" dirty="0" err="1"/>
              <a:t>acid:water</a:t>
            </a:r>
            <a:r>
              <a:rPr lang="en-US" dirty="0"/>
              <a:t> (80:25:1.5:4, v/v/v/v) as the mobile phase.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785702" y="273966"/>
            <a:ext cx="336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prstClr val="black"/>
                </a:solidFill>
              </a:rPr>
              <a:t>TLC </a:t>
            </a:r>
            <a:r>
              <a:rPr lang="pl-PL" b="1" dirty="0" err="1" smtClean="0">
                <a:solidFill>
                  <a:prstClr val="black"/>
                </a:solidFill>
              </a:rPr>
              <a:t>analysis</a:t>
            </a:r>
            <a:r>
              <a:rPr lang="pl-PL" b="1" dirty="0" smtClean="0">
                <a:solidFill>
                  <a:prstClr val="black"/>
                </a:solidFill>
              </a:rPr>
              <a:t> of </a:t>
            </a:r>
            <a:r>
              <a:rPr lang="pl-PL" b="1" dirty="0" err="1" smtClean="0">
                <a:solidFill>
                  <a:prstClr val="black"/>
                </a:solidFill>
              </a:rPr>
              <a:t>obtained</a:t>
            </a:r>
            <a:r>
              <a:rPr lang="pl-PL" b="1" dirty="0" smtClean="0">
                <a:solidFill>
                  <a:prstClr val="black"/>
                </a:solidFill>
              </a:rPr>
              <a:t> </a:t>
            </a:r>
            <a:r>
              <a:rPr lang="pl-PL" b="1" dirty="0" err="1" smtClean="0">
                <a:solidFill>
                  <a:prstClr val="black"/>
                </a:solidFill>
              </a:rPr>
              <a:t>fractions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447619" y="5913276"/>
            <a:ext cx="8392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plates were </a:t>
            </a:r>
            <a:r>
              <a:rPr lang="en-US" dirty="0" err="1"/>
              <a:t>visualised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 err="1"/>
              <a:t>anisaldehyde</a:t>
            </a:r>
            <a:r>
              <a:rPr lang="en-US" dirty="0"/>
              <a:t> (0.5%, </a:t>
            </a:r>
            <a:r>
              <a:rPr lang="en-US" dirty="0" err="1"/>
              <a:t>methanolic</a:t>
            </a:r>
            <a:r>
              <a:rPr lang="en-US" dirty="0"/>
              <a:t>) and </a:t>
            </a:r>
            <a:r>
              <a:rPr lang="en-US" dirty="0" err="1"/>
              <a:t>sulphuric</a:t>
            </a:r>
            <a:endParaRPr lang="en-US" dirty="0"/>
          </a:p>
          <a:p>
            <a:r>
              <a:rPr lang="en-US" dirty="0"/>
              <a:t>acid (5%, </a:t>
            </a:r>
            <a:r>
              <a:rPr lang="en-US" dirty="0" err="1"/>
              <a:t>methanolic</a:t>
            </a:r>
            <a:r>
              <a:rPr lang="en-US" dirty="0" smtClean="0"/>
              <a:t>), </a:t>
            </a:r>
            <a:r>
              <a:rPr lang="en-US" dirty="0"/>
              <a:t>followed by heating at 105 °C for 10 min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51620" y="800708"/>
            <a:ext cx="756084" cy="428447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4808558" y="800708"/>
            <a:ext cx="756084" cy="428447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118100"/>
              </p:ext>
            </p:extLst>
          </p:nvPr>
        </p:nvGraphicFramePr>
        <p:xfrm>
          <a:off x="2699792" y="332656"/>
          <a:ext cx="381642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3016086" y="2805404"/>
            <a:ext cx="3312368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2400" dirty="0" err="1" smtClean="0">
                <a:solidFill>
                  <a:prstClr val="black"/>
                </a:solidFill>
              </a:rPr>
              <a:t>Fraction</a:t>
            </a:r>
            <a:r>
              <a:rPr lang="pl-PL" sz="2400" dirty="0" smtClean="0">
                <a:solidFill>
                  <a:prstClr val="black"/>
                </a:solidFill>
              </a:rPr>
              <a:t> </a:t>
            </a:r>
            <a:r>
              <a:rPr lang="pl-PL" sz="2400" dirty="0" err="1" smtClean="0">
                <a:solidFill>
                  <a:prstClr val="black"/>
                </a:solidFill>
              </a:rPr>
              <a:t>containing</a:t>
            </a:r>
            <a:r>
              <a:rPr lang="pl-PL" sz="2400" dirty="0" smtClean="0">
                <a:solidFill>
                  <a:prstClr val="black"/>
                </a:solidFill>
              </a:rPr>
              <a:t> </a:t>
            </a:r>
            <a:r>
              <a:rPr lang="pl-PL" sz="2400" dirty="0" err="1" smtClean="0">
                <a:solidFill>
                  <a:prstClr val="black"/>
                </a:solidFill>
              </a:rPr>
              <a:t>caffeoyl</a:t>
            </a:r>
            <a:r>
              <a:rPr lang="pl-PL" sz="2400" dirty="0" smtClean="0">
                <a:solidFill>
                  <a:prstClr val="black"/>
                </a:solidFill>
              </a:rPr>
              <a:t> </a:t>
            </a:r>
            <a:r>
              <a:rPr lang="pl-PL" sz="2400" dirty="0" err="1" smtClean="0">
                <a:solidFill>
                  <a:prstClr val="black"/>
                </a:solidFill>
              </a:rPr>
              <a:t>glucarates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4932040" y="2064567"/>
            <a:ext cx="23042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dirty="0" err="1" smtClean="0">
                <a:solidFill>
                  <a:prstClr val="black"/>
                </a:solidFill>
              </a:rPr>
              <a:t>Sephadex</a:t>
            </a:r>
            <a:r>
              <a:rPr lang="pl-PL" dirty="0" smtClean="0">
                <a:solidFill>
                  <a:prstClr val="black"/>
                </a:solidFill>
              </a:rPr>
              <a:t> LH-20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prstClr val="black"/>
                </a:solidFill>
              </a:rPr>
              <a:t>50% </a:t>
            </a:r>
            <a:r>
              <a:rPr lang="pl-PL" dirty="0" err="1" smtClean="0">
                <a:solidFill>
                  <a:prstClr val="black"/>
                </a:solidFill>
              </a:rPr>
              <a:t>MeoH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4404995" y="1992559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załka w dół 10"/>
          <p:cNvSpPr/>
          <p:nvPr/>
        </p:nvSpPr>
        <p:spPr>
          <a:xfrm>
            <a:off x="4404995" y="3645024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4932040" y="3717032"/>
            <a:ext cx="23042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dirty="0" err="1" smtClean="0">
                <a:solidFill>
                  <a:prstClr val="black"/>
                </a:solidFill>
              </a:rPr>
              <a:t>Preparative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 err="1" smtClean="0">
                <a:solidFill>
                  <a:prstClr val="black"/>
                </a:solidFill>
              </a:rPr>
              <a:t>chromatography</a:t>
            </a:r>
            <a:r>
              <a:rPr lang="pl-PL" dirty="0" smtClean="0">
                <a:solidFill>
                  <a:prstClr val="black"/>
                </a:solidFill>
              </a:rPr>
              <a:t> C18</a:t>
            </a:r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3252867" y="4610955"/>
            <a:ext cx="2592288" cy="1440160"/>
            <a:chOff x="576061" y="0"/>
            <a:chExt cx="2592288" cy="1440160"/>
          </a:xfrm>
        </p:grpSpPr>
        <p:sp>
          <p:nvSpPr>
            <p:cNvPr id="15" name="Prostokąt zaokrąglony 14"/>
            <p:cNvSpPr/>
            <p:nvPr/>
          </p:nvSpPr>
          <p:spPr>
            <a:xfrm>
              <a:off x="576061" y="0"/>
              <a:ext cx="2592288" cy="14401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 15"/>
            <p:cNvSpPr/>
            <p:nvPr/>
          </p:nvSpPr>
          <p:spPr>
            <a:xfrm>
              <a:off x="618242" y="42181"/>
              <a:ext cx="2507926" cy="1355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b="1" dirty="0" smtClean="0">
                  <a:solidFill>
                    <a:prstClr val="black"/>
                  </a:solidFill>
                </a:rPr>
                <a:t>1-4 </a:t>
              </a:r>
              <a:r>
                <a:rPr lang="pl-PL" sz="2000" b="1" dirty="0" err="1" smtClean="0">
                  <a:solidFill>
                    <a:prstClr val="black"/>
                  </a:solidFill>
                </a:rPr>
                <a:t>pure</a:t>
              </a:r>
              <a:r>
                <a:rPr lang="pl-PL" sz="2000" b="1" dirty="0" smtClean="0">
                  <a:solidFill>
                    <a:prstClr val="black"/>
                  </a:solidFill>
                </a:rPr>
                <a:t> </a:t>
              </a:r>
              <a:r>
                <a:rPr lang="pl-PL" sz="2000" b="1" dirty="0" err="1" smtClean="0">
                  <a:solidFill>
                    <a:prstClr val="black"/>
                  </a:solidFill>
                </a:rPr>
                <a:t>compounds</a:t>
              </a:r>
              <a:endParaRPr lang="pl-PL" sz="2000" b="1" dirty="0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3" y="260648"/>
            <a:ext cx="1440160" cy="19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53327"/>
            <a:ext cx="2656738" cy="175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4221088"/>
            <a:ext cx="309831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3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263342"/>
              </p:ext>
            </p:extLst>
          </p:nvPr>
        </p:nvGraphicFramePr>
        <p:xfrm>
          <a:off x="3779912" y="404664"/>
          <a:ext cx="381642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3815916" y="2853960"/>
            <a:ext cx="3312368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2400" dirty="0" err="1" smtClean="0">
                <a:solidFill>
                  <a:prstClr val="black"/>
                </a:solidFill>
              </a:rPr>
              <a:t>Fractions</a:t>
            </a:r>
            <a:r>
              <a:rPr lang="pl-PL" sz="2400" dirty="0" smtClean="0">
                <a:solidFill>
                  <a:prstClr val="black"/>
                </a:solidFill>
              </a:rPr>
              <a:t> </a:t>
            </a:r>
            <a:r>
              <a:rPr lang="pl-PL" sz="2400" dirty="0" err="1" smtClean="0">
                <a:solidFill>
                  <a:prstClr val="black"/>
                </a:solidFill>
              </a:rPr>
              <a:t>containing</a:t>
            </a:r>
            <a:r>
              <a:rPr lang="pl-PL" sz="2400" dirty="0" smtClean="0">
                <a:solidFill>
                  <a:prstClr val="black"/>
                </a:solidFill>
              </a:rPr>
              <a:t> 1-5 single </a:t>
            </a:r>
            <a:r>
              <a:rPr lang="pl-PL" sz="2400" dirty="0" err="1" smtClean="0">
                <a:solidFill>
                  <a:prstClr val="black"/>
                </a:solidFill>
              </a:rPr>
              <a:t>compounds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4932040" y="1946176"/>
            <a:ext cx="2664296" cy="7408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dirty="0" err="1" smtClean="0">
                <a:solidFill>
                  <a:prstClr val="black"/>
                </a:solidFill>
              </a:rPr>
              <a:t>Sephadex</a:t>
            </a:r>
            <a:r>
              <a:rPr lang="pl-PL" dirty="0" smtClean="0">
                <a:solidFill>
                  <a:prstClr val="black"/>
                </a:solidFill>
              </a:rPr>
              <a:t> LH-20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prstClr val="black"/>
                </a:solidFill>
              </a:rPr>
              <a:t>35%; 50%; 70%  </a:t>
            </a:r>
            <a:r>
              <a:rPr lang="pl-PL" dirty="0" err="1" smtClean="0">
                <a:solidFill>
                  <a:prstClr val="black"/>
                </a:solidFill>
              </a:rPr>
              <a:t>MeoH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4404995" y="1992559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załka w dół 10"/>
          <p:cNvSpPr/>
          <p:nvPr/>
        </p:nvSpPr>
        <p:spPr>
          <a:xfrm>
            <a:off x="4404995" y="3645024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4932040" y="3717032"/>
            <a:ext cx="23042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dirty="0" err="1" smtClean="0">
                <a:solidFill>
                  <a:prstClr val="black"/>
                </a:solidFill>
              </a:rPr>
              <a:t>Preparative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 err="1" smtClean="0">
                <a:solidFill>
                  <a:prstClr val="black"/>
                </a:solidFill>
              </a:rPr>
              <a:t>chromatography</a:t>
            </a:r>
            <a:r>
              <a:rPr lang="pl-PL" dirty="0" smtClean="0">
                <a:solidFill>
                  <a:prstClr val="black"/>
                </a:solidFill>
              </a:rPr>
              <a:t> C18</a:t>
            </a:r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4175956" y="4610955"/>
            <a:ext cx="2592288" cy="1440160"/>
            <a:chOff x="576061" y="0"/>
            <a:chExt cx="2592288" cy="1440160"/>
          </a:xfrm>
        </p:grpSpPr>
        <p:sp>
          <p:nvSpPr>
            <p:cNvPr id="15" name="Prostokąt zaokrąglony 14"/>
            <p:cNvSpPr/>
            <p:nvPr/>
          </p:nvSpPr>
          <p:spPr>
            <a:xfrm>
              <a:off x="576061" y="0"/>
              <a:ext cx="2592288" cy="14401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 15"/>
            <p:cNvSpPr/>
            <p:nvPr/>
          </p:nvSpPr>
          <p:spPr>
            <a:xfrm>
              <a:off x="618242" y="42181"/>
              <a:ext cx="2507926" cy="1355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b="1" dirty="0" smtClean="0">
                  <a:solidFill>
                    <a:prstClr val="black"/>
                  </a:solidFill>
                </a:rPr>
                <a:t>18 </a:t>
              </a:r>
              <a:r>
                <a:rPr lang="pl-PL" sz="2000" b="1" dirty="0" err="1" smtClean="0">
                  <a:solidFill>
                    <a:prstClr val="black"/>
                  </a:solidFill>
                </a:rPr>
                <a:t>pure</a:t>
              </a:r>
              <a:r>
                <a:rPr lang="pl-PL" sz="2000" b="1" dirty="0" smtClean="0">
                  <a:solidFill>
                    <a:prstClr val="black"/>
                  </a:solidFill>
                </a:rPr>
                <a:t> </a:t>
              </a:r>
              <a:r>
                <a:rPr lang="pl-PL" sz="2000" b="1" dirty="0" err="1" smtClean="0">
                  <a:solidFill>
                    <a:prstClr val="black"/>
                  </a:solidFill>
                </a:rPr>
                <a:t>compounds</a:t>
              </a:r>
              <a:endParaRPr lang="pl-PL" sz="2000" b="1" dirty="0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3" y="260648"/>
            <a:ext cx="1440160" cy="19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7244"/>
            <a:ext cx="32480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1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190508"/>
              </p:ext>
            </p:extLst>
          </p:nvPr>
        </p:nvGraphicFramePr>
        <p:xfrm>
          <a:off x="287524" y="1556792"/>
          <a:ext cx="48605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 smtClean="0"/>
              <a:t>Effect of </a:t>
            </a:r>
            <a:r>
              <a:rPr lang="pl-PL" sz="2400" b="1" dirty="0" smtClean="0"/>
              <a:t>single </a:t>
            </a:r>
            <a:r>
              <a:rPr lang="pl-PL" sz="2400" b="1" dirty="0" err="1" smtClean="0"/>
              <a:t>compounds</a:t>
            </a:r>
            <a:r>
              <a:rPr lang="en-GB" sz="2400" b="1" dirty="0" smtClean="0"/>
              <a:t> on </a:t>
            </a:r>
            <a:r>
              <a:rPr lang="pl-PL" sz="2400" b="1" u="sng" dirty="0" smtClean="0"/>
              <a:t>IL-8</a:t>
            </a:r>
            <a:r>
              <a:rPr lang="en-GB" sz="2400" b="1" dirty="0" smtClean="0"/>
              <a:t> production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en-GB" sz="2400" b="1" dirty="0" smtClean="0"/>
              <a:t>by human neutrophils</a:t>
            </a:r>
            <a:endParaRPr lang="en-GB" sz="2400" b="1" dirty="0"/>
          </a:p>
        </p:txBody>
      </p:sp>
      <p:sp>
        <p:nvSpPr>
          <p:cNvPr id="8" name="Strzałka w dół 7"/>
          <p:cNvSpPr/>
          <p:nvPr/>
        </p:nvSpPr>
        <p:spPr>
          <a:xfrm>
            <a:off x="2483768" y="2428721"/>
            <a:ext cx="216024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rzałka w dół 8"/>
          <p:cNvSpPr/>
          <p:nvPr/>
        </p:nvSpPr>
        <p:spPr>
          <a:xfrm>
            <a:off x="3095836" y="2615633"/>
            <a:ext cx="216024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załka w dół 9"/>
          <p:cNvSpPr/>
          <p:nvPr/>
        </p:nvSpPr>
        <p:spPr>
          <a:xfrm>
            <a:off x="3311860" y="2615633"/>
            <a:ext cx="216024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90273"/>
            <a:ext cx="3132348" cy="205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25043"/>
            <a:ext cx="3132348" cy="207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81336"/>
            <a:ext cx="2160240" cy="16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Summary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6" y="1527048"/>
            <a:ext cx="8676964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Oleaceae family (</a:t>
            </a:r>
            <a:r>
              <a:rPr lang="en-GB" i="1" dirty="0" err="1" smtClean="0"/>
              <a:t>ligustrum</a:t>
            </a:r>
            <a:r>
              <a:rPr lang="en-GB" dirty="0" smtClean="0"/>
              <a:t> and </a:t>
            </a:r>
            <a:r>
              <a:rPr lang="en-GB" i="1" dirty="0" err="1" smtClean="0"/>
              <a:t>Syringa</a:t>
            </a:r>
            <a:r>
              <a:rPr lang="en-GB" dirty="0" smtClean="0"/>
              <a:t>)-  appear as an interesting source of active compounds, especially </a:t>
            </a:r>
            <a:r>
              <a:rPr lang="en-GB" dirty="0" err="1" smtClean="0"/>
              <a:t>oleuropein</a:t>
            </a:r>
            <a:r>
              <a:rPr lang="en-GB" dirty="0" smtClean="0"/>
              <a:t>/ </a:t>
            </a:r>
            <a:r>
              <a:rPr lang="en-GB" dirty="0" err="1" smtClean="0"/>
              <a:t>secoiridoids</a:t>
            </a:r>
            <a:r>
              <a:rPr lang="en-GB" dirty="0" smtClean="0"/>
              <a:t> derivatives</a:t>
            </a:r>
          </a:p>
          <a:p>
            <a:endParaRPr lang="en-GB" dirty="0" smtClean="0"/>
          </a:p>
          <a:p>
            <a:r>
              <a:rPr lang="en-GB" dirty="0" smtClean="0"/>
              <a:t>Due to different activity of different parts and fractions from the same plant material, it is necessary to isolate single compounds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2600" dirty="0" smtClean="0"/>
              <a:t>     </a:t>
            </a:r>
          </a:p>
          <a:p>
            <a:endParaRPr lang="pl-PL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0" y="512118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40" y="5697252"/>
            <a:ext cx="5040560" cy="10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63548" y="116632"/>
            <a:ext cx="8534400" cy="758825"/>
          </a:xfrm>
        </p:spPr>
        <p:txBody>
          <a:bodyPr/>
          <a:lstStyle/>
          <a:p>
            <a:r>
              <a:rPr lang="en-GB" sz="2800" b="1" dirty="0" smtClean="0"/>
              <a:t>Distribution of common privet</a:t>
            </a:r>
            <a:endParaRPr lang="en-GB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12" y="1556792"/>
            <a:ext cx="491348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1" y="1363568"/>
            <a:ext cx="3330838" cy="5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682029" y="3356992"/>
            <a:ext cx="50066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    </a:t>
            </a:r>
            <a:r>
              <a:rPr lang="pl-PL" dirty="0" err="1"/>
              <a:t>Domain</a:t>
            </a:r>
            <a:r>
              <a:rPr lang="pl-PL" dirty="0"/>
              <a:t>: </a:t>
            </a:r>
            <a:r>
              <a:rPr lang="pl-PL" dirty="0" err="1"/>
              <a:t>Eukaryota</a:t>
            </a:r>
            <a:endParaRPr lang="pl-PL" dirty="0"/>
          </a:p>
          <a:p>
            <a:r>
              <a:rPr lang="pl-PL" dirty="0"/>
              <a:t>        </a:t>
            </a:r>
            <a:r>
              <a:rPr lang="pl-PL" dirty="0" err="1"/>
              <a:t>Kingdom</a:t>
            </a:r>
            <a:r>
              <a:rPr lang="pl-PL" dirty="0"/>
              <a:t>: </a:t>
            </a:r>
            <a:r>
              <a:rPr lang="pl-PL" dirty="0" err="1"/>
              <a:t>Plantae</a:t>
            </a:r>
            <a:endParaRPr lang="pl-PL" dirty="0"/>
          </a:p>
          <a:p>
            <a:r>
              <a:rPr lang="pl-PL" dirty="0"/>
              <a:t>            </a:t>
            </a:r>
            <a:r>
              <a:rPr lang="pl-PL" dirty="0" err="1"/>
              <a:t>Phylum</a:t>
            </a:r>
            <a:r>
              <a:rPr lang="pl-PL" dirty="0"/>
              <a:t>: </a:t>
            </a:r>
            <a:r>
              <a:rPr lang="pl-PL" dirty="0" err="1"/>
              <a:t>Spermatophyta</a:t>
            </a:r>
            <a:endParaRPr lang="pl-PL" dirty="0"/>
          </a:p>
          <a:p>
            <a:r>
              <a:rPr lang="pl-PL" dirty="0"/>
              <a:t>                </a:t>
            </a:r>
            <a:r>
              <a:rPr lang="pl-PL" dirty="0" err="1"/>
              <a:t>Subphylum</a:t>
            </a:r>
            <a:r>
              <a:rPr lang="pl-PL" dirty="0"/>
              <a:t>: </a:t>
            </a:r>
            <a:r>
              <a:rPr lang="pl-PL" dirty="0" err="1"/>
              <a:t>Angiospermae</a:t>
            </a:r>
            <a:endParaRPr lang="pl-PL" dirty="0"/>
          </a:p>
          <a:p>
            <a:r>
              <a:rPr lang="pl-PL" dirty="0"/>
              <a:t>                    Class: </a:t>
            </a:r>
            <a:r>
              <a:rPr lang="pl-PL" dirty="0" err="1"/>
              <a:t>Dicotyledonae</a:t>
            </a:r>
            <a:endParaRPr lang="pl-PL" dirty="0"/>
          </a:p>
          <a:p>
            <a:r>
              <a:rPr lang="pl-PL" dirty="0"/>
              <a:t>                        Order: </a:t>
            </a:r>
            <a:r>
              <a:rPr lang="pl-PL" dirty="0" err="1"/>
              <a:t>Oleales</a:t>
            </a:r>
            <a:endParaRPr lang="pl-PL" dirty="0"/>
          </a:p>
          <a:p>
            <a:r>
              <a:rPr lang="pl-PL" dirty="0"/>
              <a:t>                            Family: </a:t>
            </a:r>
            <a:r>
              <a:rPr lang="pl-PL" dirty="0" err="1"/>
              <a:t>Oleaceae</a:t>
            </a:r>
            <a:endParaRPr lang="pl-PL" dirty="0"/>
          </a:p>
          <a:p>
            <a:r>
              <a:rPr lang="pl-PL" dirty="0"/>
              <a:t>                                </a:t>
            </a:r>
            <a:r>
              <a:rPr lang="pl-PL" dirty="0" err="1"/>
              <a:t>Genus</a:t>
            </a:r>
            <a:r>
              <a:rPr lang="pl-PL" dirty="0"/>
              <a:t>: </a:t>
            </a:r>
            <a:r>
              <a:rPr lang="pl-PL" i="1" dirty="0" err="1"/>
              <a:t>Ligustrum</a:t>
            </a:r>
            <a:endParaRPr lang="pl-PL" i="1" dirty="0"/>
          </a:p>
          <a:p>
            <a:r>
              <a:rPr lang="pl-PL" dirty="0"/>
              <a:t>                                    </a:t>
            </a:r>
            <a:r>
              <a:rPr lang="pl-PL" dirty="0" err="1"/>
              <a:t>Species</a:t>
            </a:r>
            <a:r>
              <a:rPr lang="pl-PL" dirty="0"/>
              <a:t>: </a:t>
            </a:r>
            <a:r>
              <a:rPr lang="pl-PL" i="1" dirty="0" err="1"/>
              <a:t>Ligustrum</a:t>
            </a:r>
            <a:r>
              <a:rPr lang="pl-PL" i="1" dirty="0"/>
              <a:t> </a:t>
            </a:r>
            <a:r>
              <a:rPr lang="pl-PL" i="1" dirty="0" err="1"/>
              <a:t>vulgare</a:t>
            </a:r>
            <a:endParaRPr lang="pl-PL" i="1" dirty="0"/>
          </a:p>
        </p:txBody>
      </p:sp>
      <p:sp>
        <p:nvSpPr>
          <p:cNvPr id="2" name="Prostokąt 1"/>
          <p:cNvSpPr/>
          <p:nvPr/>
        </p:nvSpPr>
        <p:spPr>
          <a:xfrm>
            <a:off x="4171131" y="6368124"/>
            <a:ext cx="4517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http://www.cabi.org/isc/datasheet/30764</a:t>
            </a:r>
          </a:p>
        </p:txBody>
      </p:sp>
    </p:spTree>
    <p:extLst>
      <p:ext uri="{BB962C8B-B14F-4D97-AF65-F5344CB8AC3E}">
        <p14:creationId xmlns:p14="http://schemas.microsoft.com/office/powerpoint/2010/main" val="31464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7" y="584684"/>
            <a:ext cx="5544616" cy="37188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3" y="4815142"/>
            <a:ext cx="1366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871700" y="4938077"/>
            <a:ext cx="2194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Marek Naruszewicz</a:t>
            </a:r>
          </a:p>
          <a:p>
            <a:r>
              <a:rPr lang="pl-PL" dirty="0" smtClean="0"/>
              <a:t>Monika Czerwińska</a:t>
            </a:r>
          </a:p>
          <a:p>
            <a:r>
              <a:rPr lang="pl-PL" dirty="0" smtClean="0"/>
              <a:t>Agnieszka Filipek</a:t>
            </a:r>
          </a:p>
          <a:p>
            <a:r>
              <a:rPr lang="pl-PL" dirty="0" smtClean="0"/>
              <a:t>Andrzej Parzonko</a:t>
            </a:r>
            <a:endParaRPr lang="en-GB" dirty="0"/>
          </a:p>
        </p:txBody>
      </p:sp>
      <p:pic>
        <p:nvPicPr>
          <p:cNvPr id="3074" name="Picture 2" descr="Logo der Freien Universität Berlin">
            <a:hlinkClick r:id="rId4" tooltip="Zur Startseite der Freien Universität Berli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1628800"/>
            <a:ext cx="21431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272455" y="2413542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Matthias</a:t>
            </a:r>
            <a:r>
              <a:rPr lang="pl-PL" dirty="0" smtClean="0"/>
              <a:t> F. </a:t>
            </a:r>
            <a:r>
              <a:rPr lang="pl-PL" dirty="0" err="1" smtClean="0"/>
              <a:t>Melzig</a:t>
            </a:r>
            <a:endParaRPr lang="pl-PL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69" y="5041063"/>
            <a:ext cx="14271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6546568" y="4607171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Marta Dudek</a:t>
            </a:r>
          </a:p>
        </p:txBody>
      </p:sp>
      <p:pic>
        <p:nvPicPr>
          <p:cNvPr id="3076" name="Picture 4" descr="Melzig, Matthi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75" y="3032956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rta K Dudek (Jamróz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2" y="4998560"/>
            <a:ext cx="1297856" cy="12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63588" y="2011107"/>
            <a:ext cx="7797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Thank you for your attention</a:t>
            </a:r>
            <a:endParaRPr lang="en-US" sz="40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03740"/>
            <a:ext cx="5220072" cy="29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04" y="5877272"/>
            <a:ext cx="1933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88640"/>
            <a:ext cx="691286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8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812"/>
            <a:ext cx="9129501" cy="414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04800" y="368660"/>
            <a:ext cx="8534400" cy="758825"/>
          </a:xfrm>
        </p:spPr>
        <p:txBody>
          <a:bodyPr/>
          <a:lstStyle/>
          <a:p>
            <a:r>
              <a:rPr lang="pl-PL" sz="2800" b="1" dirty="0" smtClean="0"/>
              <a:t>Dual </a:t>
            </a:r>
            <a:r>
              <a:rPr lang="pl-PL" sz="2800" b="1" dirty="0" err="1" smtClean="0"/>
              <a:t>inhibitors</a:t>
            </a:r>
            <a:r>
              <a:rPr lang="pl-PL" sz="2800" b="1" dirty="0" smtClean="0"/>
              <a:t> of ACE and NEP from </a:t>
            </a:r>
            <a:br>
              <a:rPr lang="pl-PL" sz="2800" b="1" dirty="0" smtClean="0"/>
            </a:br>
            <a:r>
              <a:rPr lang="pl-PL" sz="2800" b="1" i="1" dirty="0" err="1" smtClean="0"/>
              <a:t>Ligustrum</a:t>
            </a:r>
            <a:r>
              <a:rPr lang="pl-PL" sz="2800" b="1" i="1" dirty="0" smtClean="0"/>
              <a:t> </a:t>
            </a:r>
            <a:r>
              <a:rPr lang="pl-PL" sz="2800" b="1" i="1" dirty="0" err="1" smtClean="0"/>
              <a:t>vulgare</a:t>
            </a:r>
            <a:endParaRPr lang="pl-PL" sz="2800" b="1" i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" y="1346568"/>
            <a:ext cx="9074244" cy="51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3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0"/>
          <p:cNvSpPr txBox="1">
            <a:spLocks noChangeArrowheads="1"/>
          </p:cNvSpPr>
          <p:nvPr/>
        </p:nvSpPr>
        <p:spPr bwMode="auto">
          <a:xfrm>
            <a:off x="695800" y="1520788"/>
            <a:ext cx="78654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pl-PL" altLang="pl-PL" sz="1800" dirty="0" smtClean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pl-PL" sz="1800" dirty="0" smtClean="0">
                <a:latin typeface="Georgia" pitchFamily="18" charset="0"/>
              </a:rPr>
              <a:t>Analgesic</a:t>
            </a:r>
            <a:r>
              <a:rPr lang="pl-PL" altLang="pl-PL" sz="1800" dirty="0" smtClean="0">
                <a:latin typeface="Georgia" pitchFamily="18" charset="0"/>
              </a:rPr>
              <a:t>:</a:t>
            </a:r>
            <a:r>
              <a:rPr lang="en-US" altLang="pl-PL" sz="1800" dirty="0">
                <a:latin typeface="Georgia" pitchFamily="18" charset="0"/>
              </a:rPr>
              <a:t> leaves </a:t>
            </a:r>
            <a:r>
              <a:rPr lang="en-US" altLang="pl-PL" sz="1800" dirty="0" smtClean="0">
                <a:latin typeface="Georgia" pitchFamily="18" charset="0"/>
              </a:rPr>
              <a:t>have been</a:t>
            </a:r>
            <a:r>
              <a:rPr lang="pl-PL" altLang="pl-PL" sz="1800" dirty="0" smtClean="0">
                <a:latin typeface="Georgia" pitchFamily="18" charset="0"/>
              </a:rPr>
              <a:t> </a:t>
            </a:r>
            <a:r>
              <a:rPr lang="en-US" altLang="pl-PL" sz="1800" dirty="0" smtClean="0">
                <a:latin typeface="Georgia" pitchFamily="18" charset="0"/>
              </a:rPr>
              <a:t>chewed </a:t>
            </a:r>
            <a:r>
              <a:rPr lang="en-US" altLang="pl-PL" sz="1800" dirty="0">
                <a:latin typeface="Georgia" pitchFamily="18" charset="0"/>
              </a:rPr>
              <a:t>against teeth </a:t>
            </a:r>
            <a:r>
              <a:rPr lang="en-US" altLang="pl-PL" sz="1800" dirty="0" smtClean="0">
                <a:latin typeface="Georgia" pitchFamily="18" charset="0"/>
              </a:rPr>
              <a:t>ache</a:t>
            </a:r>
            <a:r>
              <a:rPr lang="pl-PL" altLang="pl-PL" sz="1800" dirty="0" smtClean="0">
                <a:latin typeface="Georgia" pitchFamily="18" charset="0"/>
              </a:rPr>
              <a:t>; </a:t>
            </a:r>
            <a:r>
              <a:rPr lang="en-US" altLang="pl-PL" sz="1800" dirty="0">
                <a:latin typeface="Georgia" pitchFamily="18" charset="0"/>
              </a:rPr>
              <a:t>decoctions of leaves were considered to be effective in headache</a:t>
            </a:r>
            <a:r>
              <a:rPr lang="pl-PL" altLang="pl-PL" sz="1800" dirty="0" smtClean="0">
                <a:latin typeface="Georgia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pl-PL" sz="1800" dirty="0" smtClean="0">
                <a:latin typeface="Georgia" pitchFamily="18" charset="0"/>
              </a:rPr>
              <a:t>Anti-inflammatory: leaves have been chewed against oropharyngeal inflammations, aphthae; </a:t>
            </a:r>
            <a:r>
              <a:rPr lang="pl-PL" altLang="pl-PL" sz="1800" dirty="0" err="1" smtClean="0">
                <a:latin typeface="Georgia" pitchFamily="18" charset="0"/>
              </a:rPr>
              <a:t>infusions</a:t>
            </a:r>
            <a:r>
              <a:rPr lang="en-GB" altLang="pl-PL" sz="1800" dirty="0" smtClean="0">
                <a:latin typeface="Georgia" pitchFamily="18" charset="0"/>
              </a:rPr>
              <a:t> used for rinsing and treating mouth and throat wounds; infusion</a:t>
            </a:r>
            <a:r>
              <a:rPr lang="pl-PL" altLang="pl-PL" sz="1800" dirty="0" smtClean="0">
                <a:latin typeface="Georgia" pitchFamily="18" charset="0"/>
              </a:rPr>
              <a:t>s</a:t>
            </a:r>
            <a:r>
              <a:rPr lang="en-GB" altLang="pl-PL" sz="1800" dirty="0" smtClean="0">
                <a:latin typeface="Georgia" pitchFamily="18" charset="0"/>
              </a:rPr>
              <a:t> as anti-rheumatic agent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en-US" altLang="pl-PL" sz="1800" dirty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pl-PL" sz="1800" dirty="0">
              <a:latin typeface="Georgia" pitchFamily="18" charset="0"/>
            </a:endParaRPr>
          </a:p>
        </p:txBody>
      </p:sp>
      <p:sp>
        <p:nvSpPr>
          <p:cNvPr id="11268" name="Rectangle 32"/>
          <p:cNvSpPr>
            <a:spLocks noChangeArrowheads="1"/>
          </p:cNvSpPr>
          <p:nvPr/>
        </p:nvSpPr>
        <p:spPr bwMode="auto">
          <a:xfrm>
            <a:off x="703015" y="4149080"/>
            <a:ext cx="795655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1200" dirty="0" err="1">
                <a:latin typeface="Georgia" pitchFamily="18" charset="0"/>
              </a:rPr>
              <a:t>Antonone</a:t>
            </a:r>
            <a:r>
              <a:rPr lang="en-US" altLang="pl-PL" sz="1200" dirty="0">
                <a:latin typeface="Georgia" pitchFamily="18" charset="0"/>
              </a:rPr>
              <a:t> R</a:t>
            </a:r>
            <a:r>
              <a:rPr lang="pl-PL" altLang="pl-PL" sz="1200" dirty="0">
                <a:latin typeface="Georgia" pitchFamily="18" charset="0"/>
              </a:rPr>
              <a:t> et al</a:t>
            </a:r>
            <a:r>
              <a:rPr lang="en-US" altLang="pl-PL" sz="1200" dirty="0">
                <a:latin typeface="Georgia" pitchFamily="18" charset="0"/>
              </a:rPr>
              <a:t>. Traditional </a:t>
            </a:r>
            <a:r>
              <a:rPr lang="en-US" altLang="pl-PL" sz="1200" dirty="0" err="1">
                <a:latin typeface="Georgia" pitchFamily="18" charset="0"/>
              </a:rPr>
              <a:t>phytotherapy</a:t>
            </a:r>
            <a:r>
              <a:rPr lang="pl-PL" altLang="pl-PL" sz="1200" dirty="0">
                <a:latin typeface="Georgia" pitchFamily="18" charset="0"/>
              </a:rPr>
              <a:t> </a:t>
            </a:r>
            <a:r>
              <a:rPr lang="en-US" altLang="pl-PL" sz="1200" dirty="0">
                <a:latin typeface="Georgia" pitchFamily="18" charset="0"/>
              </a:rPr>
              <a:t>in the </a:t>
            </a:r>
            <a:r>
              <a:rPr lang="en-US" altLang="pl-PL" sz="1200" dirty="0" err="1">
                <a:latin typeface="Georgia" pitchFamily="18" charset="0"/>
              </a:rPr>
              <a:t>Roccamonfina</a:t>
            </a:r>
            <a:r>
              <a:rPr lang="en-US" altLang="pl-PL" sz="1200" dirty="0">
                <a:latin typeface="Georgia" pitchFamily="18" charset="0"/>
              </a:rPr>
              <a:t> volcanic group, Campania, southern Italy.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1200" dirty="0" smtClean="0">
                <a:latin typeface="Georgia" pitchFamily="18" charset="0"/>
              </a:rPr>
              <a:t>J </a:t>
            </a:r>
            <a:r>
              <a:rPr lang="en-US" altLang="pl-PL" sz="1200" dirty="0" err="1" smtClean="0">
                <a:latin typeface="Georgia" pitchFamily="18" charset="0"/>
              </a:rPr>
              <a:t>Ethnopharmacol</a:t>
            </a:r>
            <a:r>
              <a:rPr lang="en-US" altLang="pl-PL" sz="1200" dirty="0" smtClean="0">
                <a:latin typeface="Georgia" pitchFamily="18" charset="0"/>
              </a:rPr>
              <a:t> 1988</a:t>
            </a:r>
            <a:r>
              <a:rPr lang="en-US" altLang="pl-PL" sz="1200" dirty="0">
                <a:latin typeface="Georgia" pitchFamily="18" charset="0"/>
              </a:rPr>
              <a:t>; 22: 295–306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200" dirty="0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1200" dirty="0">
                <a:latin typeface="Georgia" pitchFamily="18" charset="0"/>
              </a:rPr>
              <a:t>Arnold N</a:t>
            </a:r>
            <a:r>
              <a:rPr lang="pl-PL" altLang="pl-PL" sz="1200" dirty="0">
                <a:latin typeface="Georgia" pitchFamily="18" charset="0"/>
              </a:rPr>
              <a:t> et al</a:t>
            </a:r>
            <a:r>
              <a:rPr lang="en-US" altLang="pl-PL" sz="1200" dirty="0">
                <a:latin typeface="Georgia" pitchFamily="18" charset="0"/>
              </a:rPr>
              <a:t>. The </a:t>
            </a:r>
            <a:r>
              <a:rPr lang="en-US" altLang="pl-PL" sz="1200" dirty="0" err="1">
                <a:latin typeface="Georgia" pitchFamily="18" charset="0"/>
              </a:rPr>
              <a:t>antirheumatic</a:t>
            </a:r>
            <a:r>
              <a:rPr lang="en-US" altLang="pl-PL" sz="1200" dirty="0">
                <a:latin typeface="Georgia" pitchFamily="18" charset="0"/>
              </a:rPr>
              <a:t> plants</a:t>
            </a:r>
            <a:r>
              <a:rPr lang="pl-PL" altLang="pl-PL" sz="1200" dirty="0">
                <a:latin typeface="Georgia" pitchFamily="18" charset="0"/>
              </a:rPr>
              <a:t> </a:t>
            </a:r>
            <a:r>
              <a:rPr lang="en-US" altLang="pl-PL" sz="1200" dirty="0">
                <a:latin typeface="Georgia" pitchFamily="18" charset="0"/>
              </a:rPr>
              <a:t>of Cyprus. </a:t>
            </a:r>
            <a:r>
              <a:rPr lang="en-US" altLang="pl-PL" sz="1200" dirty="0" err="1">
                <a:latin typeface="Georgia" pitchFamily="18" charset="0"/>
              </a:rPr>
              <a:t>Ethnopharmacologie</a:t>
            </a:r>
            <a:r>
              <a:rPr lang="en-US" altLang="pl-PL" sz="1200" dirty="0">
                <a:latin typeface="Georgia" pitchFamily="18" charset="0"/>
              </a:rPr>
              <a:t>: sources, </a:t>
            </a:r>
            <a:r>
              <a:rPr lang="en-US" altLang="pl-PL" sz="1200" dirty="0" err="1">
                <a:latin typeface="Georgia" pitchFamily="18" charset="0"/>
              </a:rPr>
              <a:t>méthodes</a:t>
            </a:r>
            <a:r>
              <a:rPr lang="en-US" altLang="pl-PL" sz="1200" dirty="0">
                <a:latin typeface="Georgia" pitchFamily="18" charset="0"/>
              </a:rPr>
              <a:t>, </a:t>
            </a:r>
            <a:r>
              <a:rPr lang="en-US" altLang="pl-PL" sz="1200" dirty="0" err="1">
                <a:latin typeface="Georgia" pitchFamily="18" charset="0"/>
              </a:rPr>
              <a:t>objectifs</a:t>
            </a:r>
            <a:r>
              <a:rPr lang="en-US" altLang="pl-PL" sz="1200" dirty="0">
                <a:latin typeface="Georgia" pitchFamily="18" charset="0"/>
              </a:rPr>
              <a:t>. I </a:t>
            </a:r>
            <a:r>
              <a:rPr lang="en-US" altLang="pl-PL" sz="1200" dirty="0" err="1">
                <a:latin typeface="Georgia" pitchFamily="18" charset="0"/>
              </a:rPr>
              <a:t>Actes</a:t>
            </a:r>
            <a:endParaRPr lang="en-US" altLang="pl-PL" sz="1200" dirty="0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l-PL" sz="1200" dirty="0">
                <a:latin typeface="Georgia" pitchFamily="18" charset="0"/>
              </a:rPr>
              <a:t>du 1er </a:t>
            </a:r>
            <a:r>
              <a:rPr lang="en-US" altLang="pl-PL" sz="1200" dirty="0" err="1">
                <a:latin typeface="Georgia" pitchFamily="18" charset="0"/>
              </a:rPr>
              <a:t>Coloque</a:t>
            </a:r>
            <a:r>
              <a:rPr lang="en-US" altLang="pl-PL" sz="1200" dirty="0">
                <a:latin typeface="Georgia" pitchFamily="18" charset="0"/>
              </a:rPr>
              <a:t> </a:t>
            </a:r>
            <a:r>
              <a:rPr lang="en-US" altLang="pl-PL" sz="1200" dirty="0" err="1">
                <a:latin typeface="Georgia" pitchFamily="18" charset="0"/>
              </a:rPr>
              <a:t>Européen</a:t>
            </a:r>
            <a:r>
              <a:rPr lang="en-US" altLang="pl-PL" sz="1200" dirty="0">
                <a:latin typeface="Georgia" pitchFamily="18" charset="0"/>
              </a:rPr>
              <a:t> </a:t>
            </a:r>
            <a:r>
              <a:rPr lang="en-US" altLang="pl-PL" sz="1200" dirty="0" err="1">
                <a:latin typeface="Georgia" pitchFamily="18" charset="0"/>
              </a:rPr>
              <a:t>dʼEthnopharmacologie</a:t>
            </a:r>
            <a:r>
              <a:rPr lang="en-US" altLang="pl-PL" sz="1200" dirty="0">
                <a:latin typeface="Georgia" pitchFamily="18" charset="0"/>
              </a:rPr>
              <a:t>. Metz, Paris: ORSTOM;1993: 181–197</a:t>
            </a:r>
            <a:endParaRPr lang="pl-PL" altLang="pl-PL" sz="1200" dirty="0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200" dirty="0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err="1" smtClean="0">
                <a:latin typeface="Georgia" pitchFamily="18" charset="0"/>
              </a:rPr>
              <a:t>Scherrer</a:t>
            </a:r>
            <a:r>
              <a:rPr lang="pl-PL" altLang="pl-PL" sz="1200" dirty="0" smtClean="0">
                <a:latin typeface="Georgia" pitchFamily="18" charset="0"/>
              </a:rPr>
              <a:t>  et </a:t>
            </a:r>
            <a:r>
              <a:rPr lang="pl-PL" altLang="pl-PL" sz="1200" dirty="0">
                <a:latin typeface="Georgia" pitchFamily="18" charset="0"/>
              </a:rPr>
              <a:t>al. </a:t>
            </a:r>
            <a:r>
              <a:rPr lang="pl-PL" altLang="pl-PL" sz="1200" dirty="0" err="1">
                <a:latin typeface="Georgia" pitchFamily="18" charset="0"/>
              </a:rPr>
              <a:t>Traditional</a:t>
            </a:r>
            <a:r>
              <a:rPr lang="pl-PL" altLang="pl-PL" sz="1200" dirty="0">
                <a:latin typeface="Georgia" pitchFamily="18" charset="0"/>
              </a:rPr>
              <a:t> plant </a:t>
            </a:r>
            <a:r>
              <a:rPr lang="pl-PL" altLang="pl-PL" sz="1200" dirty="0" err="1">
                <a:latin typeface="Georgia" pitchFamily="18" charset="0"/>
              </a:rPr>
              <a:t>use</a:t>
            </a:r>
            <a:r>
              <a:rPr lang="pl-PL" altLang="pl-PL" sz="1200" dirty="0">
                <a:latin typeface="Georgia" pitchFamily="18" charset="0"/>
              </a:rPr>
              <a:t> in the </a:t>
            </a:r>
            <a:r>
              <a:rPr lang="pl-PL" altLang="pl-PL" sz="1200" dirty="0" err="1">
                <a:latin typeface="Georgia" pitchFamily="18" charset="0"/>
              </a:rPr>
              <a:t>areas</a:t>
            </a:r>
            <a:r>
              <a:rPr lang="pl-PL" altLang="pl-PL" sz="1200" dirty="0">
                <a:latin typeface="Georgia" pitchFamily="18" charset="0"/>
              </a:rPr>
              <a:t> of Monte </a:t>
            </a:r>
            <a:r>
              <a:rPr lang="pl-PL" altLang="pl-PL" sz="1200" dirty="0" err="1">
                <a:latin typeface="Georgia" pitchFamily="18" charset="0"/>
              </a:rPr>
              <a:t>Vesole</a:t>
            </a:r>
            <a:r>
              <a:rPr lang="pl-PL" altLang="pl-PL" sz="1200" dirty="0">
                <a:latin typeface="Georgia" pitchFamily="18" charset="0"/>
              </a:rPr>
              <a:t> and </a:t>
            </a:r>
            <a:r>
              <a:rPr lang="pl-PL" altLang="pl-PL" sz="1200" dirty="0" err="1">
                <a:latin typeface="Georgia" pitchFamily="18" charset="0"/>
              </a:rPr>
              <a:t>Ascea</a:t>
            </a:r>
            <a:r>
              <a:rPr lang="pl-PL" altLang="pl-PL" sz="1200" dirty="0">
                <a:latin typeface="Georgia" pitchFamily="18" charset="0"/>
              </a:rPr>
              <a:t>, </a:t>
            </a:r>
            <a:r>
              <a:rPr lang="pl-PL" altLang="pl-PL" sz="1200" dirty="0" err="1">
                <a:latin typeface="Georgia" pitchFamily="18" charset="0"/>
              </a:rPr>
              <a:t>Cilento</a:t>
            </a:r>
            <a:r>
              <a:rPr lang="pl-PL" altLang="pl-PL" sz="1200" dirty="0">
                <a:latin typeface="Georgia" pitchFamily="18" charset="0"/>
              </a:rPr>
              <a:t> </a:t>
            </a:r>
            <a:r>
              <a:rPr lang="pl-PL" altLang="pl-PL" sz="1200" dirty="0" err="1">
                <a:latin typeface="Georgia" pitchFamily="18" charset="0"/>
              </a:rPr>
              <a:t>National</a:t>
            </a:r>
            <a:r>
              <a:rPr lang="pl-PL" altLang="pl-PL" sz="1200" dirty="0">
                <a:latin typeface="Georgia" pitchFamily="18" charset="0"/>
              </a:rPr>
              <a:t> Park (</a:t>
            </a:r>
            <a:r>
              <a:rPr lang="pl-PL" altLang="pl-PL" sz="1200" dirty="0" err="1">
                <a:latin typeface="Georgia" pitchFamily="18" charset="0"/>
              </a:rPr>
              <a:t>Campania</a:t>
            </a:r>
            <a:r>
              <a:rPr lang="pl-PL" altLang="pl-PL" sz="1200" dirty="0">
                <a:latin typeface="Georgia" pitchFamily="18" charset="0"/>
              </a:rPr>
              <a:t>, Southern </a:t>
            </a:r>
            <a:r>
              <a:rPr lang="pl-PL" altLang="pl-PL" sz="1200" dirty="0" err="1">
                <a:latin typeface="Georgia" pitchFamily="18" charset="0"/>
              </a:rPr>
              <a:t>Italy</a:t>
            </a:r>
            <a:r>
              <a:rPr lang="pl-PL" altLang="pl-PL" sz="1200" dirty="0">
                <a:latin typeface="Georgia" pitchFamily="18" charset="0"/>
              </a:rPr>
              <a:t>). </a:t>
            </a:r>
            <a:r>
              <a:rPr lang="en-US" altLang="pl-PL" sz="1200" dirty="0">
                <a:latin typeface="Georgia" pitchFamily="18" charset="0"/>
              </a:rPr>
              <a:t>J </a:t>
            </a:r>
            <a:r>
              <a:rPr lang="en-US" altLang="pl-PL" sz="1200" dirty="0" err="1">
                <a:latin typeface="Georgia" pitchFamily="18" charset="0"/>
              </a:rPr>
              <a:t>Ethnopharmacol</a:t>
            </a:r>
            <a:r>
              <a:rPr lang="en-US" altLang="pl-PL" sz="1200" dirty="0">
                <a:latin typeface="Georgia" pitchFamily="18" charset="0"/>
              </a:rPr>
              <a:t> </a:t>
            </a:r>
            <a:r>
              <a:rPr lang="pl-PL" altLang="pl-PL" sz="1200" dirty="0">
                <a:latin typeface="Georgia" pitchFamily="18" charset="0"/>
              </a:rPr>
              <a:t>2005</a:t>
            </a:r>
            <a:r>
              <a:rPr lang="en-US" altLang="pl-PL" sz="1200" dirty="0">
                <a:latin typeface="Georgia" pitchFamily="18" charset="0"/>
              </a:rPr>
              <a:t>; </a:t>
            </a:r>
            <a:r>
              <a:rPr lang="pl-PL" altLang="pl-PL" sz="1200" dirty="0">
                <a:latin typeface="Georgia" pitchFamily="18" charset="0"/>
              </a:rPr>
              <a:t>97</a:t>
            </a:r>
            <a:r>
              <a:rPr lang="en-US" altLang="pl-PL" sz="1200" dirty="0">
                <a:latin typeface="Georgia" pitchFamily="18" charset="0"/>
              </a:rPr>
              <a:t>: </a:t>
            </a:r>
            <a:r>
              <a:rPr lang="pl-PL" altLang="pl-PL" sz="1200" dirty="0">
                <a:latin typeface="Georgia" pitchFamily="18" charset="0"/>
              </a:rPr>
              <a:t>129</a:t>
            </a:r>
            <a:r>
              <a:rPr lang="en-US" altLang="pl-PL" sz="1200" dirty="0">
                <a:latin typeface="Georgia" pitchFamily="18" charset="0"/>
              </a:rPr>
              <a:t>–</a:t>
            </a:r>
            <a:r>
              <a:rPr lang="pl-PL" altLang="pl-PL" sz="1200" dirty="0">
                <a:latin typeface="Georgia" pitchFamily="18" charset="0"/>
              </a:rPr>
              <a:t>143 </a:t>
            </a:r>
            <a:endParaRPr lang="pl-PL" altLang="pl-PL" sz="1200" dirty="0" smtClean="0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200" dirty="0"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err="1" smtClean="0">
                <a:latin typeface="Georgia" pitchFamily="18" charset="0"/>
              </a:rPr>
              <a:t>Popović</a:t>
            </a:r>
            <a:r>
              <a:rPr lang="pl-PL" altLang="pl-PL" sz="1200" dirty="0" smtClean="0">
                <a:latin typeface="Georgia" pitchFamily="18" charset="0"/>
              </a:rPr>
              <a:t> et al. Wild flora and </a:t>
            </a:r>
            <a:r>
              <a:rPr lang="pl-PL" altLang="pl-PL" sz="1200" dirty="0" err="1" smtClean="0">
                <a:latin typeface="Georgia" pitchFamily="18" charset="0"/>
              </a:rPr>
              <a:t>its</a:t>
            </a:r>
            <a:r>
              <a:rPr lang="pl-PL" altLang="pl-PL" sz="1200" dirty="0" smtClean="0">
                <a:latin typeface="Georgia" pitchFamily="18" charset="0"/>
              </a:rPr>
              <a:t> </a:t>
            </a:r>
            <a:r>
              <a:rPr lang="pl-PL" altLang="pl-PL" sz="1200" dirty="0" err="1" smtClean="0">
                <a:latin typeface="Georgia" pitchFamily="18" charset="0"/>
              </a:rPr>
              <a:t>usage</a:t>
            </a:r>
            <a:r>
              <a:rPr lang="pl-PL" altLang="pl-PL" sz="1200" dirty="0" smtClean="0">
                <a:latin typeface="Georgia" pitchFamily="18" charset="0"/>
              </a:rPr>
              <a:t> in </a:t>
            </a:r>
            <a:r>
              <a:rPr lang="pl-PL" altLang="pl-PL" sz="1200" dirty="0" err="1" smtClean="0">
                <a:latin typeface="Georgia" pitchFamily="18" charset="0"/>
              </a:rPr>
              <a:t>traditional</a:t>
            </a:r>
            <a:r>
              <a:rPr lang="pl-PL" altLang="pl-PL" sz="1200" dirty="0" smtClean="0">
                <a:latin typeface="Georgia" pitchFamily="18" charset="0"/>
              </a:rPr>
              <a:t> </a:t>
            </a:r>
            <a:r>
              <a:rPr lang="pl-PL" altLang="pl-PL" sz="1200" dirty="0" err="1" smtClean="0">
                <a:latin typeface="Georgia" pitchFamily="18" charset="0"/>
              </a:rPr>
              <a:t>phytotherapy</a:t>
            </a:r>
            <a:r>
              <a:rPr lang="pl-PL" altLang="pl-PL" sz="1200" dirty="0" smtClean="0">
                <a:latin typeface="Georgia" pitchFamily="18" charset="0"/>
              </a:rPr>
              <a:t> (</a:t>
            </a:r>
            <a:r>
              <a:rPr lang="pl-PL" altLang="pl-PL" sz="1200" dirty="0" err="1" smtClean="0">
                <a:latin typeface="Georgia" pitchFamily="18" charset="0"/>
              </a:rPr>
              <a:t>Deliblato</a:t>
            </a:r>
            <a:r>
              <a:rPr lang="pl-PL" altLang="pl-PL" sz="1200" dirty="0" smtClean="0">
                <a:latin typeface="Georgia" pitchFamily="18" charset="0"/>
              </a:rPr>
              <a:t> </a:t>
            </a:r>
            <a:r>
              <a:rPr lang="pl-PL" altLang="pl-PL" sz="1200" dirty="0" err="1" smtClean="0">
                <a:latin typeface="Georgia" pitchFamily="18" charset="0"/>
              </a:rPr>
              <a:t>Sands</a:t>
            </a:r>
            <a:r>
              <a:rPr lang="pl-PL" altLang="pl-PL" sz="1200" dirty="0" smtClean="0">
                <a:latin typeface="Georgia" pitchFamily="18" charset="0"/>
              </a:rPr>
              <a:t>, Serbia, </a:t>
            </a:r>
            <a:r>
              <a:rPr lang="pl-PL" altLang="pl-PL" sz="1200" dirty="0" err="1" smtClean="0">
                <a:latin typeface="Georgia" pitchFamily="18" charset="0"/>
              </a:rPr>
              <a:t>South</a:t>
            </a:r>
            <a:r>
              <a:rPr lang="pl-PL" altLang="pl-PL" sz="1200" dirty="0" smtClean="0">
                <a:latin typeface="Georgia" pitchFamily="18" charset="0"/>
              </a:rPr>
              <a:t> East Europe. Indian J </a:t>
            </a:r>
            <a:r>
              <a:rPr lang="pl-PL" altLang="pl-PL" sz="1200" dirty="0" err="1" smtClean="0">
                <a:latin typeface="Georgia" pitchFamily="18" charset="0"/>
              </a:rPr>
              <a:t>Tradit</a:t>
            </a:r>
            <a:r>
              <a:rPr lang="pl-PL" altLang="pl-PL" sz="1200" dirty="0" smtClean="0">
                <a:latin typeface="Georgia" pitchFamily="18" charset="0"/>
              </a:rPr>
              <a:t> </a:t>
            </a:r>
            <a:r>
              <a:rPr lang="pl-PL" altLang="pl-PL" sz="1200" dirty="0" err="1" smtClean="0">
                <a:latin typeface="Georgia" pitchFamily="18" charset="0"/>
              </a:rPr>
              <a:t>Know</a:t>
            </a:r>
            <a:r>
              <a:rPr lang="pl-PL" altLang="pl-PL" sz="1200" dirty="0" smtClean="0">
                <a:latin typeface="Georgia" pitchFamily="18" charset="0"/>
              </a:rPr>
              <a:t> 2014; 13: 9-35</a:t>
            </a:r>
            <a:endParaRPr lang="en-US" altLang="pl-PL" sz="1200" dirty="0">
              <a:latin typeface="Georgia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GB" sz="2800" b="1" dirty="0" smtClean="0"/>
              <a:t>Traditional use of common privet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Traditional use of common privet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1" y="1484784"/>
            <a:ext cx="3164155" cy="47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44724"/>
            <a:ext cx="3816424" cy="357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35" y="4190983"/>
            <a:ext cx="3989452" cy="246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590002" y="3933056"/>
            <a:ext cx="3204356" cy="82809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Traditional use of common privet</a:t>
            </a:r>
            <a:endParaRPr lang="en-GB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8" y="1300956"/>
            <a:ext cx="3276364" cy="50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8380"/>
            <a:ext cx="3074428" cy="510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528087" y="4149080"/>
            <a:ext cx="1771240" cy="61206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2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_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2_Miejsk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5751</TotalTime>
  <Words>993</Words>
  <Application>Microsoft Office PowerPoint</Application>
  <PresentationFormat>Pokaz na ekranie (4:3)</PresentationFormat>
  <Paragraphs>188</Paragraphs>
  <Slides>41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41</vt:i4>
      </vt:variant>
    </vt:vector>
  </HeadingPairs>
  <TitlesOfParts>
    <vt:vector size="45" baseType="lpstr">
      <vt:lpstr>12_Miejski</vt:lpstr>
      <vt:lpstr>Motyw pakietu Office</vt:lpstr>
      <vt:lpstr>1_Motyw pakietu Office</vt:lpstr>
      <vt:lpstr>2_Motyw pakietu Office</vt:lpstr>
      <vt:lpstr>The Oleaceae family plants as a source of oleuropein derivatives with  anti-inflammatory activity </vt:lpstr>
      <vt:lpstr>Prezentacja programu PowerPoint</vt:lpstr>
      <vt:lpstr>Searching from plant growing in central Europe</vt:lpstr>
      <vt:lpstr>Distribution of common privet</vt:lpstr>
      <vt:lpstr>Prezentacja programu PowerPoint</vt:lpstr>
      <vt:lpstr>Dual inhibitors of ACE and NEP from  Ligustrum vulgare</vt:lpstr>
      <vt:lpstr>Traditional use of common privet</vt:lpstr>
      <vt:lpstr>Traditional use of common privet</vt:lpstr>
      <vt:lpstr>Traditional use of common privet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Chemical composition of parts o common privet</vt:lpstr>
      <vt:lpstr>Comparison of biological activity of extracts from different of parts o common privet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Effect of oleacein on the expression of CD 163 receptor</vt:lpstr>
      <vt:lpstr>Prezentacja programu PowerPoint</vt:lpstr>
      <vt:lpstr>Prezentacja programu PowerPoint</vt:lpstr>
      <vt:lpstr>Summary</vt:lpstr>
      <vt:lpstr>Searching from plant growing in central Europe</vt:lpstr>
      <vt:lpstr>Prezentacja programu PowerPoint</vt:lpstr>
      <vt:lpstr> Effect of extracts on IL-8 production by human neutrophils</vt:lpstr>
      <vt:lpstr>Effect of extracts on TNF-α production by human neutrophils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Effect of single compounds on IL-8 production  by human neutrophils</vt:lpstr>
      <vt:lpstr>Summary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standarized extracts from herb of Epilobium species on chosen function hormone-dependent prostate cancer cells.  Searching for active extracts compounds.</dc:title>
  <dc:creator>magda</dc:creator>
  <cp:lastModifiedBy>Ania</cp:lastModifiedBy>
  <cp:revision>215</cp:revision>
  <dcterms:created xsi:type="dcterms:W3CDTF">2012-05-15T18:37:01Z</dcterms:created>
  <dcterms:modified xsi:type="dcterms:W3CDTF">2016-07-03T18:33:58Z</dcterms:modified>
</cp:coreProperties>
</file>